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60" r:id="rId4"/>
    <p:sldId id="261" r:id="rId5"/>
    <p:sldId id="290" r:id="rId6"/>
    <p:sldId id="291" r:id="rId7"/>
    <p:sldId id="262" r:id="rId8"/>
    <p:sldId id="263" r:id="rId9"/>
    <p:sldId id="265" r:id="rId10"/>
    <p:sldId id="292" r:id="rId11"/>
    <p:sldId id="266" r:id="rId12"/>
    <p:sldId id="268" r:id="rId13"/>
    <p:sldId id="278" r:id="rId14"/>
    <p:sldId id="293" r:id="rId15"/>
    <p:sldId id="279"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uli Regula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1188" y="90"/>
      </p:cViewPr>
      <p:guideLst>
        <p:guide orient="horz" pos="2171"/>
        <p:guide pos="29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FCCF0-C6C7-4C41-973A-C2ABA61D02D6}" type="datetimeFigureOut">
              <a:rPr lang="vi-VN" smtClean="0"/>
              <a:t>05/01/2022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5C50B-1D8D-454B-B78F-86DD0C29C45F}" type="slidenum">
              <a:rPr lang="vi-VN" smtClean="0"/>
              <a:t>‹#›</a:t>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635C50B-1D8D-454B-B78F-86DD0C29C45F}" type="slidenum">
              <a:rPr lang="vi-VN" smtClean="0"/>
              <a:t>1</a:t>
            </a:fld>
            <a:endParaRPr lang="vi-V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GIF"/><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972545">
            <a:off x="-1557504" y="-5277983"/>
            <a:ext cx="10578966" cy="1142128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198023" y="-97363"/>
            <a:ext cx="17375562" cy="18435609"/>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316730">
            <a:off x="538827" y="5035625"/>
            <a:ext cx="7628908" cy="6637150"/>
          </a:xfrm>
          <a:prstGeom prst="rect">
            <a:avLst/>
          </a:prstGeom>
        </p:spPr>
      </p:pic>
      <p:sp>
        <p:nvSpPr>
          <p:cNvPr id="5" name="TextBox 5"/>
          <p:cNvSpPr txBox="1"/>
          <p:nvPr/>
        </p:nvSpPr>
        <p:spPr>
          <a:xfrm>
            <a:off x="11096441" y="5847660"/>
            <a:ext cx="3974542" cy="3665220"/>
          </a:xfrm>
          <a:prstGeom prst="rect">
            <a:avLst/>
          </a:prstGeom>
        </p:spPr>
        <p:txBody>
          <a:bodyPr wrap="square" lIns="0" tIns="0" rIns="0" bIns="0" rtlCol="0" anchor="t">
            <a:spAutoFit/>
          </a:bodyPr>
          <a:lstStyle/>
          <a:p>
            <a:pPr algn="just">
              <a:lnSpc>
                <a:spcPts val="4040"/>
              </a:lnSpc>
            </a:pPr>
            <a:r>
              <a:rPr lang="en-US" sz="2800">
                <a:solidFill>
                  <a:srgbClr val="000000"/>
                </a:solidFill>
                <a:latin typeface="Times New Roman" panose="02020603050405020304" charset="0"/>
                <a:cs typeface="Times New Roman" panose="02020603050405020304" charset="0"/>
                <a:sym typeface="+mn-ea"/>
              </a:rPr>
              <a:t>Nguyễn Mai Nghiêm</a:t>
            </a:r>
          </a:p>
          <a:p>
            <a:pPr algn="just">
              <a:lnSpc>
                <a:spcPts val="4040"/>
              </a:lnSpc>
            </a:pPr>
            <a:r>
              <a:rPr lang="en-US" sz="2800">
                <a:solidFill>
                  <a:srgbClr val="000000"/>
                </a:solidFill>
                <a:latin typeface="Times New Roman" panose="02020603050405020304" charset="0"/>
                <a:cs typeface="Times New Roman" panose="02020603050405020304" charset="0"/>
                <a:sym typeface="+mn-ea"/>
              </a:rPr>
              <a:t>Trần Thị Thanh Ngân</a:t>
            </a:r>
          </a:p>
          <a:p>
            <a:pPr algn="just">
              <a:lnSpc>
                <a:spcPts val="4040"/>
              </a:lnSpc>
            </a:pPr>
            <a:r>
              <a:rPr lang="en-US" sz="2800">
                <a:solidFill>
                  <a:srgbClr val="000000"/>
                </a:solidFill>
                <a:latin typeface="Times New Roman" panose="02020603050405020304" charset="0"/>
                <a:cs typeface="Times New Roman" panose="02020603050405020304" charset="0"/>
                <a:sym typeface="+mn-ea"/>
              </a:rPr>
              <a:t>Nguyễn </a:t>
            </a:r>
            <a:r>
              <a:rPr lang="en-US" sz="2800" dirty="0">
                <a:solidFill>
                  <a:srgbClr val="000000"/>
                </a:solidFill>
                <a:latin typeface="Times New Roman" panose="02020603050405020304" charset="0"/>
                <a:cs typeface="Times New Roman" panose="02020603050405020304" charset="0"/>
                <a:sym typeface="+mn-ea"/>
              </a:rPr>
              <a:t>Sông Ngân</a:t>
            </a:r>
          </a:p>
          <a:p>
            <a:pPr algn="just">
              <a:lnSpc>
                <a:spcPts val="4040"/>
              </a:lnSpc>
            </a:pPr>
            <a:r>
              <a:rPr lang="en-US" sz="2800" dirty="0">
                <a:solidFill>
                  <a:srgbClr val="000000"/>
                </a:solidFill>
                <a:latin typeface="Times New Roman" panose="02020603050405020304" charset="0"/>
                <a:cs typeface="Times New Roman" panose="02020603050405020304" charset="0"/>
                <a:sym typeface="+mn-ea"/>
              </a:rPr>
              <a:t>Đinh Xuân Giang</a:t>
            </a:r>
          </a:p>
          <a:p>
            <a:pPr algn="just">
              <a:lnSpc>
                <a:spcPts val="4040"/>
              </a:lnSpc>
            </a:pPr>
            <a:r>
              <a:rPr lang="en-US" sz="2800" dirty="0">
                <a:solidFill>
                  <a:srgbClr val="000000"/>
                </a:solidFill>
                <a:latin typeface="Times New Roman" panose="02020603050405020304" charset="0"/>
                <a:cs typeface="Times New Roman" panose="02020603050405020304" charset="0"/>
                <a:sym typeface="+mn-ea"/>
              </a:rPr>
              <a:t>Trần Anh Duy                 </a:t>
            </a:r>
            <a:endParaRPr lang="en-US" sz="2800" dirty="0">
              <a:solidFill>
                <a:srgbClr val="000000"/>
              </a:solidFill>
              <a:latin typeface="Times New Roman" panose="02020603050405020304" charset="0"/>
              <a:cs typeface="Times New Roman" panose="02020603050405020304" charset="0"/>
            </a:endParaRPr>
          </a:p>
          <a:p>
            <a:pPr algn="just">
              <a:lnSpc>
                <a:spcPts val="4040"/>
              </a:lnSpc>
            </a:pPr>
            <a:r>
              <a:rPr lang="en-US" sz="2800" dirty="0">
                <a:solidFill>
                  <a:srgbClr val="000000"/>
                </a:solidFill>
                <a:latin typeface="Times New Roman" panose="02020603050405020304" charset="0"/>
                <a:cs typeface="Times New Roman" panose="02020603050405020304" charset="0"/>
                <a:sym typeface="+mn-ea"/>
              </a:rPr>
              <a:t>      </a:t>
            </a:r>
            <a:endParaRPr lang="en-US" sz="2800" dirty="0">
              <a:solidFill>
                <a:srgbClr val="000000"/>
              </a:solidFill>
              <a:latin typeface="Times New Roman" panose="02020603050405020304" charset="0"/>
              <a:cs typeface="Times New Roman" panose="02020603050405020304" charset="0"/>
            </a:endParaRPr>
          </a:p>
          <a:p>
            <a:pPr algn="r">
              <a:lnSpc>
                <a:spcPts val="4340"/>
              </a:lnSpc>
            </a:pPr>
            <a:endParaRPr lang="en-US" sz="3365" dirty="0">
              <a:solidFill>
                <a:srgbClr val="000000"/>
              </a:solidFill>
              <a:latin typeface="Times New Roman" panose="02020603050405020304" charset="0"/>
              <a:cs typeface="Times New Roman" panose="02020603050405020304" charset="0"/>
            </a:endParaRPr>
          </a:p>
        </p:txBody>
      </p:sp>
      <p:grpSp>
        <p:nvGrpSpPr>
          <p:cNvPr id="6" name="Group 6"/>
          <p:cNvGrpSpPr/>
          <p:nvPr/>
        </p:nvGrpSpPr>
        <p:grpSpPr>
          <a:xfrm>
            <a:off x="2095499" y="1716630"/>
            <a:ext cx="14097000" cy="3242919"/>
            <a:chOff x="-16934" y="431098"/>
            <a:chExt cx="16759610" cy="2444856"/>
          </a:xfrm>
        </p:grpSpPr>
        <p:sp>
          <p:nvSpPr>
            <p:cNvPr id="7" name="TextBox 7"/>
            <p:cNvSpPr txBox="1"/>
            <p:nvPr/>
          </p:nvSpPr>
          <p:spPr>
            <a:xfrm>
              <a:off x="-16934" y="431098"/>
              <a:ext cx="16759610" cy="789647"/>
            </a:xfrm>
            <a:prstGeom prst="rect">
              <a:avLst/>
            </a:prstGeom>
          </p:spPr>
          <p:txBody>
            <a:bodyPr lIns="0" tIns="0" rIns="0" bIns="0" rtlCol="0" anchor="t">
              <a:spAutoFit/>
            </a:bodyPr>
            <a:lstStyle/>
            <a:p>
              <a:pPr algn="ctr">
                <a:lnSpc>
                  <a:spcPts val="9420"/>
                </a:lnSpc>
              </a:pPr>
              <a:r>
                <a:rPr lang="en-US" sz="5400" dirty="0">
                  <a:solidFill>
                    <a:srgbClr val="000000"/>
                  </a:solidFill>
                  <a:latin typeface="Times New Roman" panose="02020603050405020304" charset="0"/>
                  <a:cs typeface="Times New Roman" panose="02020603050405020304" charset="0"/>
                </a:rPr>
                <a:t>ĐỀ TÀI</a:t>
              </a:r>
            </a:p>
          </p:txBody>
        </p:sp>
        <p:sp>
          <p:nvSpPr>
            <p:cNvPr id="8" name="TextBox 8"/>
            <p:cNvSpPr txBox="1"/>
            <p:nvPr/>
          </p:nvSpPr>
          <p:spPr>
            <a:xfrm>
              <a:off x="501563" y="1673647"/>
              <a:ext cx="16152556" cy="1202307"/>
            </a:xfrm>
            <a:prstGeom prst="rect">
              <a:avLst/>
            </a:prstGeom>
          </p:spPr>
          <p:txBody>
            <a:bodyPr wrap="square" lIns="0" tIns="0" rIns="0" bIns="0" rtlCol="0" anchor="t">
              <a:spAutoFit/>
            </a:bodyPr>
            <a:lstStyle/>
            <a:p>
              <a:pPr algn="ctr">
                <a:lnSpc>
                  <a:spcPts val="4480"/>
                </a:lnSpc>
              </a:pPr>
              <a:r>
                <a:rPr lang="en-US" sz="4800">
                  <a:solidFill>
                    <a:srgbClr val="000000"/>
                  </a:solidFill>
                  <a:latin typeface="Times New Roman" panose="02020603050405020304" charset="0"/>
                  <a:cs typeface="Times New Roman" panose="02020603050405020304" charset="0"/>
                </a:rPr>
                <a:t> </a:t>
              </a:r>
              <a:r>
                <a:rPr lang="en-US" sz="5400" b="1">
                  <a:solidFill>
                    <a:srgbClr val="000000"/>
                  </a:solidFill>
                  <a:latin typeface="Times New Roman" panose="02020603050405020304" charset="0"/>
                  <a:cs typeface="Times New Roman" panose="02020603050405020304" charset="0"/>
                </a:rPr>
                <a:t>XÂY DỰNG WEBSITE HỖ TRỢ TRA CỨU</a:t>
              </a:r>
            </a:p>
            <a:p>
              <a:pPr algn="ctr">
                <a:lnSpc>
                  <a:spcPts val="4480"/>
                </a:lnSpc>
              </a:pPr>
              <a:endParaRPr lang="en-US" sz="5400" b="1">
                <a:solidFill>
                  <a:srgbClr val="000000"/>
                </a:solidFill>
                <a:latin typeface="Times New Roman" panose="02020603050405020304" charset="0"/>
                <a:cs typeface="Times New Roman" panose="02020603050405020304" charset="0"/>
              </a:endParaRPr>
            </a:p>
            <a:p>
              <a:pPr algn="ctr">
                <a:lnSpc>
                  <a:spcPts val="4480"/>
                </a:lnSpc>
              </a:pPr>
              <a:r>
                <a:rPr lang="en-US" sz="5400" b="1">
                  <a:solidFill>
                    <a:srgbClr val="000000"/>
                  </a:solidFill>
                  <a:latin typeface="Times New Roman" panose="02020603050405020304" charset="0"/>
                  <a:cs typeface="Times New Roman" panose="02020603050405020304" charset="0"/>
                </a:rPr>
                <a:t> KIẾN THỨC TOÁN RỜI RẠC</a:t>
              </a:r>
            </a:p>
          </p:txBody>
        </p:sp>
      </p:grpSp>
      <p:sp>
        <p:nvSpPr>
          <p:cNvPr id="9" name="TextBox 9"/>
          <p:cNvSpPr txBox="1"/>
          <p:nvPr/>
        </p:nvSpPr>
        <p:spPr>
          <a:xfrm>
            <a:off x="4998099" y="439655"/>
            <a:ext cx="8291801" cy="1096519"/>
          </a:xfrm>
          <a:prstGeom prst="rect">
            <a:avLst/>
          </a:prstGeom>
        </p:spPr>
        <p:txBody>
          <a:bodyPr lIns="0" tIns="0" rIns="0" bIns="0" rtlCol="0" anchor="t">
            <a:spAutoFit/>
          </a:bodyPr>
          <a:lstStyle/>
          <a:p>
            <a:pPr algn="ctr">
              <a:lnSpc>
                <a:spcPts val="4355"/>
              </a:lnSpc>
              <a:spcBef>
                <a:spcPct val="0"/>
              </a:spcBef>
            </a:pPr>
            <a:r>
              <a:rPr lang="en-US" sz="3630">
                <a:solidFill>
                  <a:srgbClr val="000000"/>
                </a:solidFill>
                <a:latin typeface="Times New Roman" panose="02020603050405020304" charset="0"/>
                <a:cs typeface="Times New Roman" panose="02020603050405020304" charset="0"/>
              </a:rPr>
              <a:t>CHÀO THẦY VÀ CÁC BẠN ĐẾN VỚI BÀI THUYẾT TRÌNH CỦA NHÓM 17</a:t>
            </a:r>
          </a:p>
        </p:txBody>
      </p:sp>
      <p:sp>
        <p:nvSpPr>
          <p:cNvPr id="10" name="TextBox 10"/>
          <p:cNvSpPr txBox="1"/>
          <p:nvPr/>
        </p:nvSpPr>
        <p:spPr>
          <a:xfrm>
            <a:off x="14706600" y="5813658"/>
            <a:ext cx="2590800" cy="3218830"/>
          </a:xfrm>
          <a:prstGeom prst="rect">
            <a:avLst/>
          </a:prstGeom>
        </p:spPr>
        <p:txBody>
          <a:bodyPr wrap="square" lIns="0" tIns="0" rIns="0" bIns="0" rtlCol="0" anchor="t">
            <a:spAutoFit/>
          </a:bodyPr>
          <a:lstStyle/>
          <a:p>
            <a:pPr>
              <a:lnSpc>
                <a:spcPts val="4205"/>
              </a:lnSpc>
            </a:pPr>
            <a:r>
              <a:rPr lang="en-US" sz="2800">
                <a:solidFill>
                  <a:srgbClr val="000000"/>
                </a:solidFill>
                <a:latin typeface="Times New Roman" panose="02020603050405020304" charset="0"/>
                <a:cs typeface="Times New Roman" panose="02020603050405020304" charset="0"/>
              </a:rPr>
              <a:t>- </a:t>
            </a:r>
            <a:r>
              <a:rPr lang="en-US" sz="2800" dirty="0">
                <a:solidFill>
                  <a:srgbClr val="000000"/>
                </a:solidFill>
                <a:latin typeface="Times New Roman" panose="02020603050405020304" charset="0"/>
                <a:cs typeface="Times New Roman" panose="02020603050405020304" charset="0"/>
              </a:rPr>
              <a:t>5951071061</a:t>
            </a:r>
          </a:p>
          <a:p>
            <a:pPr>
              <a:lnSpc>
                <a:spcPts val="4205"/>
              </a:lnSpc>
            </a:pPr>
            <a:r>
              <a:rPr lang="en-US" sz="2800" dirty="0">
                <a:solidFill>
                  <a:srgbClr val="000000"/>
                </a:solidFill>
                <a:latin typeface="Times New Roman" panose="02020603050405020304" charset="0"/>
                <a:cs typeface="Times New Roman" panose="02020603050405020304" charset="0"/>
              </a:rPr>
              <a:t>- 5951071062</a:t>
            </a:r>
          </a:p>
          <a:p>
            <a:pPr>
              <a:lnSpc>
                <a:spcPts val="4205"/>
              </a:lnSpc>
            </a:pPr>
            <a:r>
              <a:rPr lang="en-US" sz="2800" dirty="0">
                <a:solidFill>
                  <a:srgbClr val="000000"/>
                </a:solidFill>
                <a:latin typeface="Times New Roman" panose="02020603050405020304" charset="0"/>
                <a:cs typeface="Times New Roman" panose="02020603050405020304" charset="0"/>
              </a:rPr>
              <a:t>- 5951071019 </a:t>
            </a:r>
          </a:p>
          <a:p>
            <a:pPr>
              <a:lnSpc>
                <a:spcPts val="4205"/>
              </a:lnSpc>
            </a:pPr>
            <a:r>
              <a:rPr lang="en-US" sz="2800">
                <a:solidFill>
                  <a:srgbClr val="000000"/>
                </a:solidFill>
                <a:latin typeface="Times New Roman" panose="02020603050405020304" charset="0"/>
                <a:cs typeface="Times New Roman" panose="02020603050405020304" charset="0"/>
              </a:rPr>
              <a:t>- 5951071019</a:t>
            </a:r>
          </a:p>
          <a:p>
            <a:pPr>
              <a:lnSpc>
                <a:spcPts val="4205"/>
              </a:lnSpc>
            </a:pPr>
            <a:r>
              <a:rPr lang="en-US" sz="2800">
                <a:solidFill>
                  <a:srgbClr val="000000"/>
                </a:solidFill>
                <a:latin typeface="Times New Roman" panose="02020603050405020304" charset="0"/>
                <a:cs typeface="Times New Roman" panose="02020603050405020304" charset="0"/>
              </a:rPr>
              <a:t>- 5951071010</a:t>
            </a:r>
            <a:endParaRPr lang="en-US" sz="2800" dirty="0">
              <a:solidFill>
                <a:srgbClr val="000000"/>
              </a:solidFill>
              <a:latin typeface="Times New Roman" panose="02020603050405020304" charset="0"/>
              <a:cs typeface="Times New Roman" panose="02020603050405020304" charset="0"/>
            </a:endParaRPr>
          </a:p>
          <a:p>
            <a:pPr algn="r">
              <a:lnSpc>
                <a:spcPts val="4130"/>
              </a:lnSpc>
            </a:pPr>
            <a:endParaRPr lang="en-US" sz="3505" dirty="0">
              <a:solidFill>
                <a:srgbClr val="000000"/>
              </a:solidFill>
              <a:latin typeface="Times New Roman" panose="02020603050405020304" charset="0"/>
              <a:cs typeface="Times New Roman" panose="02020603050405020304" charset="0"/>
            </a:endParaRPr>
          </a:p>
        </p:txBody>
      </p:sp>
      <p:sp>
        <p:nvSpPr>
          <p:cNvPr id="12" name="TextBox 5"/>
          <p:cNvSpPr txBox="1"/>
          <p:nvPr/>
        </p:nvSpPr>
        <p:spPr>
          <a:xfrm>
            <a:off x="-54818" y="5784387"/>
            <a:ext cx="4802606" cy="1113155"/>
          </a:xfrm>
          <a:prstGeom prst="rect">
            <a:avLst/>
          </a:prstGeom>
        </p:spPr>
        <p:txBody>
          <a:bodyPr wrap="square" lIns="0" tIns="0" rIns="0" bIns="0" rtlCol="0" anchor="t">
            <a:spAutoFit/>
          </a:bodyPr>
          <a:lstStyle/>
          <a:p>
            <a:pPr algn="r">
              <a:lnSpc>
                <a:spcPts val="4340"/>
              </a:lnSpc>
            </a:pPr>
            <a:r>
              <a:rPr lang="en-US" sz="3365" dirty="0" err="1">
                <a:solidFill>
                  <a:srgbClr val="000000"/>
                </a:solidFill>
                <a:latin typeface="Times New Roman" panose="02020603050405020304" charset="0"/>
                <a:cs typeface="Times New Roman" panose="02020603050405020304" charset="0"/>
              </a:rPr>
              <a:t>Giảng</a:t>
            </a:r>
            <a:r>
              <a:rPr lang="en-US" sz="3365" dirty="0">
                <a:solidFill>
                  <a:srgbClr val="000000"/>
                </a:solidFill>
                <a:latin typeface="Times New Roman" panose="02020603050405020304" charset="0"/>
                <a:cs typeface="Times New Roman" panose="02020603050405020304" charset="0"/>
              </a:rPr>
              <a:t> </a:t>
            </a:r>
            <a:r>
              <a:rPr lang="en-US" sz="3365" dirty="0" err="1">
                <a:solidFill>
                  <a:srgbClr val="000000"/>
                </a:solidFill>
                <a:latin typeface="Times New Roman" panose="02020603050405020304" charset="0"/>
                <a:cs typeface="Times New Roman" panose="02020603050405020304" charset="0"/>
              </a:rPr>
              <a:t>viên</a:t>
            </a:r>
            <a:r>
              <a:rPr lang="en-US" sz="3365" dirty="0">
                <a:solidFill>
                  <a:srgbClr val="000000"/>
                </a:solidFill>
                <a:latin typeface="Times New Roman" panose="02020603050405020304" charset="0"/>
                <a:cs typeface="Times New Roman" panose="02020603050405020304" charset="0"/>
              </a:rPr>
              <a:t> </a:t>
            </a:r>
            <a:r>
              <a:rPr lang="en-US" sz="3365" dirty="0" err="1">
                <a:solidFill>
                  <a:srgbClr val="000000"/>
                </a:solidFill>
                <a:latin typeface="Times New Roman" panose="02020603050405020304" charset="0"/>
                <a:cs typeface="Times New Roman" panose="02020603050405020304" charset="0"/>
              </a:rPr>
              <a:t>hướng</a:t>
            </a:r>
            <a:r>
              <a:rPr lang="en-US" sz="3365" dirty="0">
                <a:solidFill>
                  <a:srgbClr val="000000"/>
                </a:solidFill>
                <a:latin typeface="Times New Roman" panose="02020603050405020304" charset="0"/>
                <a:cs typeface="Times New Roman" panose="02020603050405020304" charset="0"/>
              </a:rPr>
              <a:t> </a:t>
            </a:r>
            <a:r>
              <a:rPr lang="en-US" sz="3365" dirty="0" err="1">
                <a:solidFill>
                  <a:srgbClr val="000000"/>
                </a:solidFill>
                <a:latin typeface="Times New Roman" panose="02020603050405020304" charset="0"/>
                <a:cs typeface="Times New Roman" panose="02020603050405020304" charset="0"/>
              </a:rPr>
              <a:t>dẫn</a:t>
            </a:r>
            <a:r>
              <a:rPr lang="en-US" sz="3365" dirty="0">
                <a:solidFill>
                  <a:srgbClr val="000000"/>
                </a:solidFill>
                <a:latin typeface="Times New Roman" panose="02020603050405020304" charset="0"/>
                <a:cs typeface="Times New Roman" panose="02020603050405020304" charset="0"/>
              </a:rPr>
              <a:t>:</a:t>
            </a:r>
          </a:p>
          <a:p>
            <a:pPr algn="r">
              <a:lnSpc>
                <a:spcPts val="4340"/>
              </a:lnSpc>
            </a:pPr>
            <a:r>
              <a:rPr lang="en-US" sz="3365" dirty="0">
                <a:solidFill>
                  <a:srgbClr val="000000"/>
                </a:solidFill>
                <a:latin typeface="Times New Roman" panose="02020603050405020304" charset="0"/>
                <a:cs typeface="Times New Roman" panose="02020603050405020304" charset="0"/>
              </a:rPr>
              <a:t> Nguyễn Đình Hiển</a:t>
            </a:r>
          </a:p>
        </p:txBody>
      </p:sp>
      <p:sp>
        <p:nvSpPr>
          <p:cNvPr id="11" name="Hộp Văn bản 10">
            <a:extLst>
              <a:ext uri="{FF2B5EF4-FFF2-40B4-BE49-F238E27FC236}">
                <a16:creationId xmlns:a16="http://schemas.microsoft.com/office/drawing/2014/main" id="{5A7D9150-70FB-4E4D-B024-073E06FC1165}"/>
              </a:ext>
            </a:extLst>
          </p:cNvPr>
          <p:cNvSpPr txBox="1"/>
          <p:nvPr/>
        </p:nvSpPr>
        <p:spPr>
          <a:xfrm>
            <a:off x="7125786" y="9505611"/>
            <a:ext cx="3466013" cy="800219"/>
          </a:xfrm>
          <a:prstGeom prst="rect">
            <a:avLst/>
          </a:prstGeom>
          <a:noFill/>
        </p:spPr>
        <p:txBody>
          <a:bodyPr wrap="none" rtlCol="0">
            <a:spAutoFit/>
          </a:bodyPr>
          <a:lstStyle/>
          <a:p>
            <a:r>
              <a:rPr lang="en-US" sz="2800" b="1">
                <a:effectLst/>
                <a:latin typeface="Times New Roman" panose="02020603050405020304" pitchFamily="18" charset="0"/>
                <a:ea typeface="Calibri" panose="020F0502020204030204" pitchFamily="34" charset="0"/>
                <a:cs typeface="Times New Roman" panose="02020603050405020304" pitchFamily="18" charset="0"/>
              </a:rPr>
              <a:t>Lớp:    CQ.59. CNTT</a:t>
            </a:r>
          </a:p>
          <a:p>
            <a:endParaRPr lang="en-US"/>
          </a:p>
        </p:txBody>
      </p:sp>
      <p:sp>
        <p:nvSpPr>
          <p:cNvPr id="13" name="Hộp Văn bản 12">
            <a:extLst>
              <a:ext uri="{FF2B5EF4-FFF2-40B4-BE49-F238E27FC236}">
                <a16:creationId xmlns:a16="http://schemas.microsoft.com/office/drawing/2014/main" id="{FA991B62-4216-4394-8A0F-5C0B0C7AA4A0}"/>
              </a:ext>
            </a:extLst>
          </p:cNvPr>
          <p:cNvSpPr txBox="1"/>
          <p:nvPr/>
        </p:nvSpPr>
        <p:spPr>
          <a:xfrm>
            <a:off x="7795275" y="5809686"/>
            <a:ext cx="3257623" cy="523220"/>
          </a:xfrm>
          <a:prstGeom prst="rect">
            <a:avLst/>
          </a:prstGeom>
          <a:noFill/>
        </p:spPr>
        <p:txBody>
          <a:bodyPr wrap="none" rtlCol="0">
            <a:spAutoFit/>
          </a:bodyPr>
          <a:lstStyle/>
          <a:p>
            <a:r>
              <a:rPr lang="en-US" sz="2800">
                <a:latin typeface="Times New Roman" panose="02020603050405020304" pitchFamily="18" charset="0"/>
                <a:cs typeface="Times New Roman" panose="02020603050405020304" pitchFamily="18" charset="0"/>
              </a:rPr>
              <a:t>Sinh viên thực hiên :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69032" y="-2973532"/>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91689" y="6400043"/>
            <a:ext cx="6861331" cy="7468116"/>
          </a:xfrm>
          <a:prstGeom prst="rect">
            <a:avLst/>
          </a:prstGeom>
        </p:spPr>
      </p:pic>
      <p:grpSp>
        <p:nvGrpSpPr>
          <p:cNvPr id="4" name="Group 4"/>
          <p:cNvGrpSpPr/>
          <p:nvPr/>
        </p:nvGrpSpPr>
        <p:grpSpPr>
          <a:xfrm>
            <a:off x="638976" y="876300"/>
            <a:ext cx="17678400" cy="7293514"/>
            <a:chOff x="-2" y="518688"/>
            <a:chExt cx="29303213" cy="9724686"/>
          </a:xfrm>
        </p:grpSpPr>
        <p:sp>
          <p:nvSpPr>
            <p:cNvPr id="5" name="TextBox 5"/>
            <p:cNvSpPr txBox="1"/>
            <p:nvPr/>
          </p:nvSpPr>
          <p:spPr>
            <a:xfrm>
              <a:off x="-2" y="518688"/>
              <a:ext cx="29303213" cy="1333500"/>
            </a:xfrm>
            <a:prstGeom prst="rect">
              <a:avLst/>
            </a:prstGeom>
          </p:spPr>
          <p:txBody>
            <a:bodyPr wrap="square" lIns="0" tIns="0" rIns="0" bIns="0" rtlCol="0" anchor="t">
              <a:spAutoFit/>
            </a:bodyPr>
            <a:lstStyle/>
            <a:p>
              <a:pPr>
                <a:lnSpc>
                  <a:spcPts val="7800"/>
                </a:lnSpc>
              </a:pPr>
              <a:r>
                <a:rPr lang="en-US" sz="8000" dirty="0">
                  <a:solidFill>
                    <a:srgbClr val="000000"/>
                  </a:solidFill>
                  <a:latin typeface="Times New Roman" panose="02020603050405020304" charset="0"/>
                  <a:cs typeface="Times New Roman" panose="02020603050405020304" charset="0"/>
                </a:rPr>
                <a:t>Label Encoding (Ordinal Encoding)</a:t>
              </a:r>
              <a:r>
                <a:rPr lang="en-US" sz="6500" dirty="0">
                  <a:solidFill>
                    <a:srgbClr val="000000"/>
                  </a:solidFill>
                  <a:latin typeface="Times New Roman" panose="02020603050405020304" charset="0"/>
                  <a:cs typeface="Times New Roman" panose="02020603050405020304" charset="0"/>
                </a:rPr>
                <a:t> </a:t>
              </a:r>
            </a:p>
          </p:txBody>
        </p:sp>
        <p:sp>
          <p:nvSpPr>
            <p:cNvPr id="6" name="TextBox 6"/>
            <p:cNvSpPr txBox="1"/>
            <p:nvPr/>
          </p:nvSpPr>
          <p:spPr>
            <a:xfrm>
              <a:off x="0" y="9082594"/>
              <a:ext cx="20526386" cy="1160780"/>
            </a:xfrm>
            <a:prstGeom prst="rect">
              <a:avLst/>
            </a:prstGeom>
          </p:spPr>
          <p:txBody>
            <a:bodyPr lIns="0" tIns="0" rIns="0" bIns="0" rtlCol="0" anchor="t">
              <a:spAutoFit/>
            </a:bodyPr>
            <a:lstStyle/>
            <a:p>
              <a:pPr>
                <a:lnSpc>
                  <a:spcPts val="4200"/>
                </a:lnSpc>
              </a:pPr>
              <a:endParaRPr>
                <a:latin typeface="Times New Roman" panose="02020603050405020304" charset="0"/>
                <a:cs typeface="Times New Roman" panose="02020603050405020304" charset="0"/>
              </a:endParaRPr>
            </a:p>
            <a:p>
              <a:pPr marL="0" lvl="0" indent="0">
                <a:lnSpc>
                  <a:spcPts val="3000"/>
                </a:lnSpc>
              </a:pPr>
              <a:endParaRPr>
                <a:latin typeface="Times New Roman" panose="02020603050405020304" charset="0"/>
                <a:cs typeface="Times New Roman" panose="02020603050405020304" charset="0"/>
              </a:endParaRPr>
            </a:p>
          </p:txBody>
        </p:sp>
        <p:sp>
          <p:nvSpPr>
            <p:cNvPr id="8" name="TextBox 8"/>
            <p:cNvSpPr txBox="1"/>
            <p:nvPr/>
          </p:nvSpPr>
          <p:spPr>
            <a:xfrm>
              <a:off x="246020" y="3463264"/>
              <a:ext cx="27703327" cy="1333500"/>
            </a:xfrm>
            <a:prstGeom prst="rect">
              <a:avLst/>
            </a:prstGeom>
          </p:spPr>
          <p:txBody>
            <a:bodyPr wrap="square" lIns="0" tIns="0" rIns="0" bIns="0" rtlCol="0" anchor="t">
              <a:spAutoFit/>
            </a:bodyPr>
            <a:lstStyle/>
            <a:p>
              <a:pPr>
                <a:lnSpc>
                  <a:spcPts val="3900"/>
                </a:lnSpc>
              </a:pPr>
              <a:r>
                <a:rPr lang="en-US" sz="3200">
                  <a:solidFill>
                    <a:srgbClr val="000000"/>
                  </a:solidFill>
                  <a:latin typeface="Times New Roman" panose="02020603050405020304" charset="0"/>
                  <a:cs typeface="Times New Roman" panose="02020603050405020304" charset="0"/>
                </a:rPr>
                <a:t>Hoặc chúng ta sẽ tạo LabelEndcoder cho tập dữ liệu đại diện cho trình độ học vấn và xem kết quả.</a:t>
              </a:r>
            </a:p>
          </p:txBody>
        </p:sp>
      </p:grpSp>
      <p:pic>
        <p:nvPicPr>
          <p:cNvPr id="11" name="Picture 10"/>
          <p:cNvPicPr>
            <a:picLocks noChangeAspect="1"/>
          </p:cNvPicPr>
          <p:nvPr/>
        </p:nvPicPr>
        <p:blipFill>
          <a:blip r:embed="rId6"/>
          <a:srcRect l="23060" t="20833" r="19546" b="17708"/>
          <a:stretch>
            <a:fillRect/>
          </a:stretch>
        </p:blipFill>
        <p:spPr>
          <a:xfrm>
            <a:off x="2819400" y="4533900"/>
            <a:ext cx="12916808" cy="57730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34107" y="-2969087"/>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56764" y="6404488"/>
            <a:ext cx="6861331" cy="7468116"/>
          </a:xfrm>
          <a:prstGeom prst="rect">
            <a:avLst/>
          </a:prstGeom>
        </p:spPr>
      </p:pic>
      <p:grpSp>
        <p:nvGrpSpPr>
          <p:cNvPr id="4" name="Group 4"/>
          <p:cNvGrpSpPr/>
          <p:nvPr/>
        </p:nvGrpSpPr>
        <p:grpSpPr>
          <a:xfrm>
            <a:off x="990600" y="647700"/>
            <a:ext cx="11734800" cy="8500373"/>
            <a:chOff x="0" y="6392"/>
            <a:chExt cx="20526386" cy="10412673"/>
          </a:xfrm>
        </p:grpSpPr>
        <p:sp>
          <p:nvSpPr>
            <p:cNvPr id="5" name="TextBox 5"/>
            <p:cNvSpPr txBox="1"/>
            <p:nvPr/>
          </p:nvSpPr>
          <p:spPr>
            <a:xfrm>
              <a:off x="0" y="6392"/>
              <a:ext cx="19052986" cy="1282608"/>
            </a:xfrm>
            <a:prstGeom prst="rect">
              <a:avLst/>
            </a:prstGeom>
          </p:spPr>
          <p:txBody>
            <a:bodyPr lIns="0" tIns="0" rIns="0" bIns="0" rtlCol="0" anchor="t">
              <a:spAutoFit/>
            </a:bodyPr>
            <a:lstStyle/>
            <a:p>
              <a:pPr>
                <a:lnSpc>
                  <a:spcPts val="7800"/>
                </a:lnSpc>
              </a:pPr>
              <a:r>
                <a:rPr lang="en-US" sz="7200" dirty="0">
                  <a:solidFill>
                    <a:srgbClr val="000000"/>
                  </a:solidFill>
                  <a:latin typeface="Times New Roman" panose="02020603050405020304" charset="0"/>
                  <a:cs typeface="Times New Roman" panose="02020603050405020304" charset="0"/>
                </a:rPr>
                <a:t>One-hot Encoding</a:t>
              </a:r>
            </a:p>
          </p:txBody>
        </p:sp>
        <p:sp>
          <p:nvSpPr>
            <p:cNvPr id="6" name="TextBox 6"/>
            <p:cNvSpPr txBox="1"/>
            <p:nvPr/>
          </p:nvSpPr>
          <p:spPr>
            <a:xfrm>
              <a:off x="0" y="9234994"/>
              <a:ext cx="20526386" cy="1184071"/>
            </a:xfrm>
            <a:prstGeom prst="rect">
              <a:avLst/>
            </a:prstGeom>
          </p:spPr>
          <p:txBody>
            <a:bodyPr lIns="0" tIns="0" rIns="0" bIns="0" rtlCol="0" anchor="t">
              <a:spAutoFit/>
            </a:bodyPr>
            <a:lstStyle/>
            <a:p>
              <a:pPr>
                <a:lnSpc>
                  <a:spcPts val="4200"/>
                </a:lnSpc>
              </a:pPr>
              <a:endParaRPr/>
            </a:p>
            <a:p>
              <a:pPr marL="0" lvl="0" indent="0">
                <a:lnSpc>
                  <a:spcPts val="3000"/>
                </a:lnSpc>
              </a:pPr>
              <a:endParaRPr/>
            </a:p>
          </p:txBody>
        </p:sp>
        <p:sp>
          <p:nvSpPr>
            <p:cNvPr id="7" name="TextBox 7"/>
            <p:cNvSpPr txBox="1"/>
            <p:nvPr/>
          </p:nvSpPr>
          <p:spPr>
            <a:xfrm>
              <a:off x="0" y="7564278"/>
              <a:ext cx="20526386" cy="1111594"/>
            </a:xfrm>
            <a:prstGeom prst="rect">
              <a:avLst/>
            </a:prstGeom>
          </p:spPr>
          <p:txBody>
            <a:bodyPr lIns="0" tIns="0" rIns="0" bIns="0" rtlCol="0" anchor="t">
              <a:spAutoFit/>
            </a:bodyPr>
            <a:lstStyle/>
            <a:p>
              <a:pPr>
                <a:lnSpc>
                  <a:spcPts val="3640"/>
                </a:lnSpc>
              </a:pPr>
              <a:endParaRPr/>
            </a:p>
            <a:p>
              <a:pPr>
                <a:lnSpc>
                  <a:spcPts val="3120"/>
                </a:lnSpc>
              </a:pPr>
              <a:endParaRPr/>
            </a:p>
          </p:txBody>
        </p:sp>
        <p:sp>
          <p:nvSpPr>
            <p:cNvPr id="8" name="TextBox 8"/>
            <p:cNvSpPr txBox="1"/>
            <p:nvPr/>
          </p:nvSpPr>
          <p:spPr>
            <a:xfrm>
              <a:off x="0" y="2253882"/>
              <a:ext cx="20526386" cy="5513859"/>
            </a:xfrm>
            <a:prstGeom prst="rect">
              <a:avLst/>
            </a:prstGeom>
          </p:spPr>
          <p:txBody>
            <a:bodyPr lIns="0" tIns="0" rIns="0" bIns="0" rtlCol="0" anchor="t">
              <a:spAutoFit/>
            </a:bodyPr>
            <a:lstStyle/>
            <a:p>
              <a:pPr>
                <a:lnSpc>
                  <a:spcPts val="3900"/>
                </a:lnSpc>
              </a:pPr>
              <a:r>
                <a:rPr lang="en-US" sz="3600">
                  <a:solidFill>
                    <a:srgbClr val="000000"/>
                  </a:solidFill>
                  <a:latin typeface="Times New Roman" panose="02020603050405020304" charset="0"/>
                  <a:cs typeface="Times New Roman" panose="02020603050405020304" charset="0"/>
                </a:rPr>
                <a:t>Chúng ta sử dụng categorical data encoding này khi các tính năng là nominal (không có bất kỳ thứ tự nào). </a:t>
              </a:r>
            </a:p>
            <a:p>
              <a:pPr>
                <a:lnSpc>
                  <a:spcPts val="3900"/>
                </a:lnSpc>
              </a:pPr>
              <a:r>
                <a:rPr lang="en-US" sz="3600">
                  <a:solidFill>
                    <a:srgbClr val="000000"/>
                  </a:solidFill>
                  <a:latin typeface="Times New Roman" panose="02020603050405020304" charset="0"/>
                  <a:cs typeface="Times New Roman" panose="02020603050405020304" charset="0"/>
                </a:rPr>
                <a:t>Cách truyền thống nhất để đưa dữ liệu này về dạng số là mã hóa one-hot. Trong cách mã hóa này, một “từ điển” cần được xây dựng chứa tất cả các giá trị khả dĩ của từng dữ liệu hạng mục. </a:t>
              </a:r>
            </a:p>
            <a:p>
              <a:pPr>
                <a:lnSpc>
                  <a:spcPts val="3900"/>
                </a:lnSpc>
              </a:pPr>
              <a:r>
                <a:rPr lang="en-US" sz="3600">
                  <a:solidFill>
                    <a:srgbClr val="000000"/>
                  </a:solidFill>
                  <a:latin typeface="Times New Roman" panose="02020603050405020304" charset="0"/>
                  <a:cs typeface="Times New Roman" panose="02020603050405020304" charset="0"/>
                </a:rPr>
                <a:t>Sau đó mỗi giá trị hạng mục sẽ được mã hóa bằng một vector nhị phân với toàn bộ các phần tử bằng 0 trừ một phần tử bằng 1 tương ứng với vị trí của giá trị hạng mục đó trong từ điển.</a:t>
              </a:r>
            </a:p>
          </p:txBody>
        </p:sp>
      </p:grpSp>
      <p:pic>
        <p:nvPicPr>
          <p:cNvPr id="102" name="Picture 101"/>
          <p:cNvPicPr/>
          <p:nvPr/>
        </p:nvPicPr>
        <p:blipFill>
          <a:blip r:embed="rId6"/>
          <a:stretch>
            <a:fillRect/>
          </a:stretch>
        </p:blipFill>
        <p:spPr>
          <a:xfrm>
            <a:off x="13030200" y="1"/>
            <a:ext cx="5257800" cy="2482435"/>
          </a:xfrm>
          <a:prstGeom prst="rect">
            <a:avLst/>
          </a:prstGeom>
          <a:noFill/>
          <a:ln w="9525">
            <a:noFill/>
          </a:ln>
        </p:spPr>
      </p:pic>
      <p:pic>
        <p:nvPicPr>
          <p:cNvPr id="10" name="Hình ảnh 9">
            <a:extLst>
              <a:ext uri="{FF2B5EF4-FFF2-40B4-BE49-F238E27FC236}">
                <a16:creationId xmlns:a16="http://schemas.microsoft.com/office/drawing/2014/main" id="{B7E3D61C-6E82-44B0-A692-CB1C852D3A9C}"/>
              </a:ext>
            </a:extLst>
          </p:cNvPr>
          <p:cNvPicPr>
            <a:picLocks noChangeAspect="1"/>
          </p:cNvPicPr>
          <p:nvPr/>
        </p:nvPicPr>
        <p:blipFill>
          <a:blip r:embed="rId7"/>
          <a:stretch>
            <a:fillRect/>
          </a:stretch>
        </p:blipFill>
        <p:spPr>
          <a:xfrm>
            <a:off x="13030201" y="2482436"/>
            <a:ext cx="5257800" cy="69852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69032" y="-3049732"/>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2831" y="4457700"/>
            <a:ext cx="6861331" cy="7468116"/>
          </a:xfrm>
          <a:prstGeom prst="rect">
            <a:avLst/>
          </a:prstGeom>
        </p:spPr>
      </p:pic>
      <p:grpSp>
        <p:nvGrpSpPr>
          <p:cNvPr id="4" name="Group 4"/>
          <p:cNvGrpSpPr/>
          <p:nvPr/>
        </p:nvGrpSpPr>
        <p:grpSpPr>
          <a:xfrm>
            <a:off x="1371675" y="495300"/>
            <a:ext cx="15469719" cy="9791700"/>
            <a:chOff x="-99907" y="181716"/>
            <a:chExt cx="20626293" cy="12039471"/>
          </a:xfrm>
        </p:grpSpPr>
        <p:sp>
          <p:nvSpPr>
            <p:cNvPr id="5" name="TextBox 5"/>
            <p:cNvSpPr txBox="1"/>
            <p:nvPr/>
          </p:nvSpPr>
          <p:spPr>
            <a:xfrm>
              <a:off x="-99907" y="181716"/>
              <a:ext cx="19052986" cy="1333500"/>
            </a:xfrm>
            <a:prstGeom prst="rect">
              <a:avLst/>
            </a:prstGeom>
          </p:spPr>
          <p:txBody>
            <a:bodyPr lIns="0" tIns="0" rIns="0" bIns="0" rtlCol="0" anchor="t">
              <a:spAutoFit/>
            </a:bodyPr>
            <a:lstStyle/>
            <a:p>
              <a:pPr>
                <a:lnSpc>
                  <a:spcPts val="7800"/>
                </a:lnSpc>
              </a:pPr>
              <a:r>
                <a:rPr lang="en-US" sz="6500" dirty="0">
                  <a:solidFill>
                    <a:srgbClr val="000000"/>
                  </a:solidFill>
                  <a:latin typeface="Times New Roman" panose="02020603050405020304" charset="0"/>
                  <a:cs typeface="Times New Roman" panose="02020603050405020304" charset="0"/>
                  <a:sym typeface="+mn-ea"/>
                </a:rPr>
                <a:t>One-hot Encoding</a:t>
              </a:r>
            </a:p>
          </p:txBody>
        </p:sp>
        <p:sp>
          <p:nvSpPr>
            <p:cNvPr id="6" name="TextBox 6"/>
            <p:cNvSpPr txBox="1"/>
            <p:nvPr/>
          </p:nvSpPr>
          <p:spPr>
            <a:xfrm>
              <a:off x="0" y="11060407"/>
              <a:ext cx="20526386" cy="1160780"/>
            </a:xfrm>
            <a:prstGeom prst="rect">
              <a:avLst/>
            </a:prstGeom>
          </p:spPr>
          <p:txBody>
            <a:bodyPr lIns="0" tIns="0" rIns="0" bIns="0" rtlCol="0" anchor="t">
              <a:spAutoFit/>
            </a:bodyPr>
            <a:lstStyle/>
            <a:p>
              <a:pPr>
                <a:lnSpc>
                  <a:spcPts val="4200"/>
                </a:lnSpc>
              </a:pPr>
              <a:endParaRPr/>
            </a:p>
            <a:p>
              <a:pPr marL="0" lvl="0" indent="0">
                <a:lnSpc>
                  <a:spcPts val="3000"/>
                </a:lnSpc>
              </a:pPr>
              <a:endParaRPr/>
            </a:p>
          </p:txBody>
        </p:sp>
        <p:sp>
          <p:nvSpPr>
            <p:cNvPr id="8" name="TextBox 8"/>
            <p:cNvSpPr txBox="1"/>
            <p:nvPr/>
          </p:nvSpPr>
          <p:spPr>
            <a:xfrm>
              <a:off x="-99907" y="2605132"/>
              <a:ext cx="20526387" cy="1333500"/>
            </a:xfrm>
            <a:prstGeom prst="rect">
              <a:avLst/>
            </a:prstGeom>
          </p:spPr>
          <p:txBody>
            <a:bodyPr lIns="0" tIns="0" rIns="0" bIns="0" rtlCol="0" anchor="t">
              <a:spAutoFit/>
            </a:bodyPr>
            <a:lstStyle/>
            <a:p>
              <a:pPr>
                <a:lnSpc>
                  <a:spcPts val="3900"/>
                </a:lnSpc>
              </a:pPr>
              <a:r>
                <a:rPr lang="en-US" sz="3600">
                  <a:solidFill>
                    <a:srgbClr val="000000"/>
                  </a:solidFill>
                  <a:latin typeface="Times New Roman" panose="02020603050405020304" charset="0"/>
                  <a:cs typeface="Times New Roman" panose="02020603050405020304" charset="0"/>
                </a:rPr>
                <a:t>Ví dụ như ta có 1 từ điển Animal [“Dog”, “Cat”, “Sheep”, “Horse”, “Lion”] tương ứng với mã hóa one-hot sẽ được kết quả như sau :</a:t>
              </a:r>
            </a:p>
          </p:txBody>
        </p:sp>
      </p:grpSp>
      <p:pic>
        <p:nvPicPr>
          <p:cNvPr id="10" name="Picture 9"/>
          <p:cNvPicPr>
            <a:picLocks noChangeAspect="1"/>
          </p:cNvPicPr>
          <p:nvPr/>
        </p:nvPicPr>
        <p:blipFill>
          <a:blip r:embed="rId6"/>
          <a:srcRect l="22474" t="32292" r="10937" b="28125"/>
          <a:stretch>
            <a:fillRect/>
          </a:stretch>
        </p:blipFill>
        <p:spPr>
          <a:xfrm>
            <a:off x="3523510" y="4133871"/>
            <a:ext cx="11391265" cy="56965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2000" y="-3024505"/>
            <a:ext cx="14434470" cy="14938649"/>
          </a:xfrm>
          <a:prstGeom prst="rect">
            <a:avLst/>
          </a:prstGeom>
        </p:spPr>
      </p:pic>
      <p:sp>
        <p:nvSpPr>
          <p:cNvPr id="3" name="TextBox 3"/>
          <p:cNvSpPr txBox="1"/>
          <p:nvPr/>
        </p:nvSpPr>
        <p:spPr>
          <a:xfrm>
            <a:off x="2760392" y="238776"/>
            <a:ext cx="12767216" cy="1178208"/>
          </a:xfrm>
          <a:prstGeom prst="rect">
            <a:avLst/>
          </a:prstGeom>
        </p:spPr>
        <p:txBody>
          <a:bodyPr lIns="0" tIns="0" rIns="0" bIns="0" rtlCol="0" anchor="t">
            <a:spAutoFit/>
          </a:bodyPr>
          <a:lstStyle/>
          <a:p>
            <a:pPr algn="ctr">
              <a:lnSpc>
                <a:spcPts val="9990"/>
              </a:lnSpc>
            </a:pPr>
            <a:r>
              <a:rPr lang="en-US" sz="6600">
                <a:solidFill>
                  <a:srgbClr val="000000"/>
                </a:solidFill>
                <a:latin typeface="Times New Roman" panose="02020603050405020304" charset="0"/>
                <a:cs typeface="Times New Roman" panose="02020603050405020304" charset="0"/>
              </a:rPr>
              <a:t>Bảng Phân Công Công Việc</a:t>
            </a:r>
            <a:endParaRPr lang="en-US" sz="6600" dirty="0">
              <a:solidFill>
                <a:srgbClr val="000000"/>
              </a:solidFill>
              <a:latin typeface="Times New Roman" panose="02020603050405020304" charset="0"/>
              <a:cs typeface="Times New Roman" panose="02020603050405020304" charset="0"/>
            </a:endParaRP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3000" y="-1018713"/>
            <a:ext cx="5019621" cy="5463533"/>
          </a:xfrm>
          <a:prstGeom prst="rect">
            <a:avLst/>
          </a:prstGeom>
        </p:spPr>
      </p:pic>
      <p:graphicFrame>
        <p:nvGraphicFramePr>
          <p:cNvPr id="6" name="Bảng 5">
            <a:extLst>
              <a:ext uri="{FF2B5EF4-FFF2-40B4-BE49-F238E27FC236}">
                <a16:creationId xmlns:a16="http://schemas.microsoft.com/office/drawing/2014/main" id="{90CAA771-CB97-40EA-8060-682C968CA35D}"/>
              </a:ext>
            </a:extLst>
          </p:cNvPr>
          <p:cNvGraphicFramePr>
            <a:graphicFrameLocks noGrp="1"/>
          </p:cNvGraphicFramePr>
          <p:nvPr>
            <p:extLst>
              <p:ext uri="{D42A27DB-BD31-4B8C-83A1-F6EECF244321}">
                <p14:modId xmlns:p14="http://schemas.microsoft.com/office/powerpoint/2010/main" val="203722586"/>
              </p:ext>
            </p:extLst>
          </p:nvPr>
        </p:nvGraphicFramePr>
        <p:xfrm>
          <a:off x="342900" y="2009122"/>
          <a:ext cx="17602200" cy="8039102"/>
        </p:xfrm>
        <a:graphic>
          <a:graphicData uri="http://schemas.openxmlformats.org/drawingml/2006/table">
            <a:tbl>
              <a:tblPr firstRow="1" bandRow="1">
                <a:tableStyleId>{5C22544A-7EE6-4342-B048-85BDC9FD1C3A}</a:tableStyleId>
              </a:tblPr>
              <a:tblGrid>
                <a:gridCol w="2781300">
                  <a:extLst>
                    <a:ext uri="{9D8B030D-6E8A-4147-A177-3AD203B41FA5}">
                      <a16:colId xmlns:a16="http://schemas.microsoft.com/office/drawing/2014/main" val="3895239234"/>
                    </a:ext>
                  </a:extLst>
                </a:gridCol>
                <a:gridCol w="3429000">
                  <a:extLst>
                    <a:ext uri="{9D8B030D-6E8A-4147-A177-3AD203B41FA5}">
                      <a16:colId xmlns:a16="http://schemas.microsoft.com/office/drawing/2014/main" val="1622312220"/>
                    </a:ext>
                  </a:extLst>
                </a:gridCol>
                <a:gridCol w="7848600">
                  <a:extLst>
                    <a:ext uri="{9D8B030D-6E8A-4147-A177-3AD203B41FA5}">
                      <a16:colId xmlns:a16="http://schemas.microsoft.com/office/drawing/2014/main" val="2782440874"/>
                    </a:ext>
                  </a:extLst>
                </a:gridCol>
                <a:gridCol w="3543300">
                  <a:extLst>
                    <a:ext uri="{9D8B030D-6E8A-4147-A177-3AD203B41FA5}">
                      <a16:colId xmlns:a16="http://schemas.microsoft.com/office/drawing/2014/main" val="4268256699"/>
                    </a:ext>
                  </a:extLst>
                </a:gridCol>
              </a:tblGrid>
              <a:tr h="945187">
                <a:tc>
                  <a:txBody>
                    <a:bodyPr/>
                    <a:lstStyle/>
                    <a:p>
                      <a:pPr algn="ctr"/>
                      <a:r>
                        <a:rPr lang="en-US" sz="2200"/>
                        <a:t>MSSV</a:t>
                      </a:r>
                    </a:p>
                  </a:txBody>
                  <a:tcPr/>
                </a:tc>
                <a:tc>
                  <a:txBody>
                    <a:bodyPr/>
                    <a:lstStyle/>
                    <a:p>
                      <a:pPr algn="ctr"/>
                      <a:r>
                        <a:rPr lang="en-US" sz="2200" b="1" kern="1200">
                          <a:solidFill>
                            <a:schemeClr val="lt1"/>
                          </a:solidFill>
                          <a:effectLst/>
                          <a:latin typeface="+mn-lt"/>
                          <a:ea typeface="+mn-ea"/>
                          <a:cs typeface="+mn-cs"/>
                        </a:rPr>
                        <a:t>HỌ TÊN</a:t>
                      </a:r>
                      <a:endParaRPr lang="en-US" sz="2200"/>
                    </a:p>
                  </a:txBody>
                  <a:tcPr/>
                </a:tc>
                <a:tc>
                  <a:txBody>
                    <a:bodyPr/>
                    <a:lstStyle/>
                    <a:p>
                      <a:pPr algn="ctr"/>
                      <a:r>
                        <a:rPr lang="en-US" sz="2200" b="1" kern="1200">
                          <a:solidFill>
                            <a:schemeClr val="lt1"/>
                          </a:solidFill>
                          <a:effectLst/>
                          <a:latin typeface="+mn-lt"/>
                          <a:ea typeface="+mn-ea"/>
                          <a:cs typeface="+mn-cs"/>
                        </a:rPr>
                        <a:t>NHIỆM VỤ</a:t>
                      </a:r>
                      <a:endParaRPr lang="en-US" sz="2200"/>
                    </a:p>
                  </a:txBody>
                  <a:tcPr/>
                </a:tc>
                <a:tc>
                  <a:txBody>
                    <a:bodyPr/>
                    <a:lstStyle/>
                    <a:p>
                      <a:pPr algn="ctr"/>
                      <a:r>
                        <a:rPr lang="en-US" sz="2200" b="1" kern="1200">
                          <a:solidFill>
                            <a:schemeClr val="lt1"/>
                          </a:solidFill>
                          <a:effectLst/>
                          <a:latin typeface="+mn-lt"/>
                          <a:ea typeface="+mn-ea"/>
                          <a:cs typeface="+mn-cs"/>
                        </a:rPr>
                        <a:t>HOÀN THÀNH</a:t>
                      </a:r>
                      <a:endParaRPr lang="en-US" sz="2200"/>
                    </a:p>
                  </a:txBody>
                  <a:tcPr/>
                </a:tc>
                <a:extLst>
                  <a:ext uri="{0D108BD9-81ED-4DB2-BD59-A6C34878D82A}">
                    <a16:rowId xmlns:a16="http://schemas.microsoft.com/office/drawing/2014/main" val="175091944"/>
                  </a:ext>
                </a:extLst>
              </a:tr>
              <a:tr h="1418783">
                <a:tc>
                  <a:txBody>
                    <a:bodyPr/>
                    <a:lstStyle/>
                    <a:p>
                      <a:pPr algn="ctr"/>
                      <a:r>
                        <a:rPr lang="en-US" sz="2200" kern="1200">
                          <a:solidFill>
                            <a:schemeClr val="dk1"/>
                          </a:solidFill>
                          <a:effectLst/>
                          <a:latin typeface="+mn-lt"/>
                          <a:ea typeface="+mn-ea"/>
                          <a:cs typeface="+mn-cs"/>
                        </a:rPr>
                        <a:t>5951071062</a:t>
                      </a:r>
                      <a:endParaRPr lang="en-US" sz="2200"/>
                    </a:p>
                  </a:txBody>
                  <a:tcPr/>
                </a:tc>
                <a:tc>
                  <a:txBody>
                    <a:bodyPr/>
                    <a:lstStyle/>
                    <a:p>
                      <a:pPr algn="ctr"/>
                      <a:r>
                        <a:rPr lang="en-US" sz="2200" kern="1200">
                          <a:solidFill>
                            <a:schemeClr val="dk1"/>
                          </a:solidFill>
                          <a:effectLst/>
                          <a:latin typeface="+mn-lt"/>
                          <a:ea typeface="+mn-ea"/>
                          <a:cs typeface="+mn-cs"/>
                        </a:rPr>
                        <a:t>Nguyễn Sông Ngân</a:t>
                      </a:r>
                      <a:endParaRPr lang="en-US" sz="2200"/>
                    </a:p>
                  </a:txBody>
                  <a:tcPr/>
                </a:tc>
                <a:tc>
                  <a:txBody>
                    <a:bodyPr/>
                    <a:lstStyle/>
                    <a:p>
                      <a:pPr algn="ctr"/>
                      <a:r>
                        <a:rPr lang="en-US" sz="2200" kern="1200">
                          <a:solidFill>
                            <a:schemeClr val="dk1"/>
                          </a:solidFill>
                          <a:effectLst/>
                          <a:latin typeface="+mn-lt"/>
                          <a:ea typeface="+mn-ea"/>
                          <a:cs typeface="+mn-cs"/>
                        </a:rPr>
                        <a:t>Tìm hiểu lý thuyết + Xử lý và làm sạch dữ liệu + làm báo cáo + Làm powerpoint+ hỗ trợ xây dựng mô hình</a:t>
                      </a:r>
                      <a:endParaRPr lang="en-US" sz="2200"/>
                    </a:p>
                  </a:txBody>
                  <a:tcPr/>
                </a:tc>
                <a:tc>
                  <a:txBody>
                    <a:bodyPr/>
                    <a:lstStyle/>
                    <a:p>
                      <a:pPr algn="ctr"/>
                      <a:r>
                        <a:rPr lang="en-US" sz="2200" kern="1200">
                          <a:solidFill>
                            <a:schemeClr val="dk1"/>
                          </a:solidFill>
                          <a:effectLst/>
                          <a:latin typeface="+mn-lt"/>
                          <a:ea typeface="+mn-ea"/>
                          <a:cs typeface="+mn-cs"/>
                        </a:rPr>
                        <a:t>100%</a:t>
                      </a:r>
                      <a:endParaRPr lang="en-US" sz="2200"/>
                    </a:p>
                  </a:txBody>
                  <a:tcPr/>
                </a:tc>
                <a:extLst>
                  <a:ext uri="{0D108BD9-81ED-4DB2-BD59-A6C34878D82A}">
                    <a16:rowId xmlns:a16="http://schemas.microsoft.com/office/drawing/2014/main" val="335092209"/>
                  </a:ext>
                </a:extLst>
              </a:tr>
              <a:tr h="1418783">
                <a:tc>
                  <a:txBody>
                    <a:bodyPr/>
                    <a:lstStyle/>
                    <a:p>
                      <a:pPr algn="ctr"/>
                      <a:r>
                        <a:rPr lang="en-US" sz="2200" kern="1200">
                          <a:solidFill>
                            <a:schemeClr val="dk1"/>
                          </a:solidFill>
                          <a:effectLst/>
                          <a:latin typeface="+mn-lt"/>
                          <a:ea typeface="+mn-ea"/>
                          <a:cs typeface="+mn-cs"/>
                        </a:rPr>
                        <a:t>5951071061</a:t>
                      </a:r>
                      <a:endParaRPr lang="en-US" sz="2200"/>
                    </a:p>
                  </a:txBody>
                  <a:tcPr/>
                </a:tc>
                <a:tc>
                  <a:txBody>
                    <a:bodyPr/>
                    <a:lstStyle/>
                    <a:p>
                      <a:pPr marL="0" marR="0" algn="ctr">
                        <a:lnSpc>
                          <a:spcPct val="107000"/>
                        </a:lnSpc>
                        <a:spcBef>
                          <a:spcPts val="600"/>
                        </a:spcBef>
                        <a:spcAft>
                          <a:spcPts val="600"/>
                        </a:spcAft>
                      </a:pPr>
                      <a:r>
                        <a:rPr lang="en-US" sz="2200" kern="1200">
                          <a:solidFill>
                            <a:schemeClr val="dk1"/>
                          </a:solidFill>
                          <a:effectLst/>
                          <a:latin typeface="+mn-lt"/>
                          <a:ea typeface="+mn-ea"/>
                          <a:cs typeface="+mn-cs"/>
                        </a:rPr>
                        <a:t>Trần Thị Thanh Ngân</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200" kern="1200">
                          <a:solidFill>
                            <a:schemeClr val="dk1"/>
                          </a:solidFill>
                          <a:effectLst/>
                          <a:latin typeface="+mn-lt"/>
                          <a:ea typeface="+mn-ea"/>
                          <a:cs typeface="+mn-cs"/>
                        </a:rPr>
                        <a:t>Tìm hiểu lý thuyết + Xử lý và làm sạch dữ liệu + làm báo cáo + Làm powerpoint+ hỗ trợ xây dựng mô hình</a:t>
                      </a:r>
                      <a:endParaRPr lang="en-US" sz="2200"/>
                    </a:p>
                  </a:txBody>
                  <a:tcPr/>
                </a:tc>
                <a:tc>
                  <a:txBody>
                    <a:bodyPr/>
                    <a:lstStyle/>
                    <a:p>
                      <a:pPr algn="ctr"/>
                      <a:r>
                        <a:rPr lang="en-US" sz="2200" kern="1200">
                          <a:solidFill>
                            <a:schemeClr val="dk1"/>
                          </a:solidFill>
                          <a:effectLst/>
                          <a:latin typeface="+mn-lt"/>
                          <a:ea typeface="+mn-ea"/>
                          <a:cs typeface="+mn-cs"/>
                        </a:rPr>
                        <a:t>100%</a:t>
                      </a:r>
                      <a:endParaRPr lang="en-US" sz="2200"/>
                    </a:p>
                  </a:txBody>
                  <a:tcPr/>
                </a:tc>
                <a:extLst>
                  <a:ext uri="{0D108BD9-81ED-4DB2-BD59-A6C34878D82A}">
                    <a16:rowId xmlns:a16="http://schemas.microsoft.com/office/drawing/2014/main" val="2428023213"/>
                  </a:ext>
                </a:extLst>
              </a:tr>
              <a:tr h="1418783">
                <a:tc>
                  <a:txBody>
                    <a:bodyPr/>
                    <a:lstStyle/>
                    <a:p>
                      <a:pPr algn="ctr"/>
                      <a:r>
                        <a:rPr lang="en-US" sz="2200" kern="1200">
                          <a:solidFill>
                            <a:schemeClr val="dk1"/>
                          </a:solidFill>
                          <a:effectLst/>
                          <a:latin typeface="+mn-lt"/>
                          <a:ea typeface="+mn-ea"/>
                          <a:cs typeface="+mn-cs"/>
                        </a:rPr>
                        <a:t>5951071063</a:t>
                      </a:r>
                      <a:endParaRPr lang="en-US" sz="2200"/>
                    </a:p>
                  </a:txBody>
                  <a:tcPr/>
                </a:tc>
                <a:tc>
                  <a:txBody>
                    <a:bodyPr/>
                    <a:lstStyle/>
                    <a:p>
                      <a:pPr algn="ctr"/>
                      <a:r>
                        <a:rPr lang="en-US" sz="2200" kern="1200">
                          <a:solidFill>
                            <a:schemeClr val="dk1"/>
                          </a:solidFill>
                          <a:effectLst/>
                          <a:latin typeface="+mn-lt"/>
                          <a:ea typeface="+mn-ea"/>
                          <a:cs typeface="+mn-cs"/>
                        </a:rPr>
                        <a:t>Nguyễn Mai Nghiêm</a:t>
                      </a:r>
                      <a:endParaRPr lang="en-US" sz="2200"/>
                    </a:p>
                  </a:txBody>
                  <a:tcPr/>
                </a:tc>
                <a:tc>
                  <a:txBody>
                    <a:bodyPr/>
                    <a:lstStyle/>
                    <a:p>
                      <a:pPr algn="ctr"/>
                      <a:r>
                        <a:rPr lang="en-US" sz="2200" kern="1200">
                          <a:solidFill>
                            <a:schemeClr val="dk1"/>
                          </a:solidFill>
                          <a:effectLst/>
                          <a:latin typeface="+mn-lt"/>
                          <a:ea typeface="+mn-ea"/>
                          <a:cs typeface="+mn-cs"/>
                        </a:rPr>
                        <a:t>Tìm hiểu lý thuyết + Xử lý và làm sạch dữ liệu + tổng hợp báo cáo và powerpoint + xây dựng mô hình</a:t>
                      </a:r>
                      <a:endParaRPr lang="en-US" sz="2200"/>
                    </a:p>
                  </a:txBody>
                  <a:tcPr/>
                </a:tc>
                <a:tc>
                  <a:txBody>
                    <a:bodyPr/>
                    <a:lstStyle/>
                    <a:p>
                      <a:pPr algn="ctr"/>
                      <a:r>
                        <a:rPr lang="en-US" sz="2200" kern="1200">
                          <a:solidFill>
                            <a:schemeClr val="dk1"/>
                          </a:solidFill>
                          <a:effectLst/>
                          <a:latin typeface="+mn-lt"/>
                          <a:ea typeface="+mn-ea"/>
                          <a:cs typeface="+mn-cs"/>
                        </a:rPr>
                        <a:t>100%</a:t>
                      </a:r>
                      <a:endParaRPr lang="en-US" sz="2200"/>
                    </a:p>
                  </a:txBody>
                  <a:tcPr/>
                </a:tc>
                <a:extLst>
                  <a:ext uri="{0D108BD9-81ED-4DB2-BD59-A6C34878D82A}">
                    <a16:rowId xmlns:a16="http://schemas.microsoft.com/office/drawing/2014/main" val="3652000800"/>
                  </a:ext>
                </a:extLst>
              </a:tr>
              <a:tr h="1418783">
                <a:tc>
                  <a:txBody>
                    <a:bodyPr/>
                    <a:lstStyle/>
                    <a:p>
                      <a:pPr algn="ctr"/>
                      <a:r>
                        <a:rPr lang="en-US" sz="2200" kern="1200">
                          <a:solidFill>
                            <a:schemeClr val="dk1"/>
                          </a:solidFill>
                          <a:effectLst/>
                          <a:latin typeface="+mn-lt"/>
                          <a:ea typeface="+mn-ea"/>
                          <a:cs typeface="+mn-cs"/>
                        </a:rPr>
                        <a:t>5951071082</a:t>
                      </a:r>
                      <a:endParaRPr lang="en-US" sz="2200"/>
                    </a:p>
                  </a:txBody>
                  <a:tcPr/>
                </a:tc>
                <a:tc>
                  <a:txBody>
                    <a:bodyPr/>
                    <a:lstStyle/>
                    <a:p>
                      <a:pPr algn="ctr"/>
                      <a:r>
                        <a:rPr lang="en-US" sz="2200" kern="1200">
                          <a:solidFill>
                            <a:schemeClr val="dk1"/>
                          </a:solidFill>
                          <a:effectLst/>
                          <a:latin typeface="+mn-lt"/>
                          <a:ea typeface="+mn-ea"/>
                          <a:cs typeface="+mn-cs"/>
                        </a:rPr>
                        <a:t>Trần Anh Duy</a:t>
                      </a:r>
                      <a:endParaRPr lang="en-US" sz="2200"/>
                    </a:p>
                  </a:txBody>
                  <a:tcPr/>
                </a:tc>
                <a:tc>
                  <a:txBody>
                    <a:bodyPr/>
                    <a:lstStyle/>
                    <a:p>
                      <a:pPr algn="ctr"/>
                      <a:r>
                        <a:rPr lang="en-US" sz="2200" kern="1200">
                          <a:solidFill>
                            <a:schemeClr val="dk1"/>
                          </a:solidFill>
                          <a:effectLst/>
                          <a:latin typeface="+mn-lt"/>
                          <a:ea typeface="+mn-ea"/>
                          <a:cs typeface="+mn-cs"/>
                        </a:rPr>
                        <a:t>Tìm hiểu lý thuyết + xây dựng Website</a:t>
                      </a:r>
                      <a:endParaRPr lang="en-US" sz="2200"/>
                    </a:p>
                  </a:txBody>
                  <a:tcPr/>
                </a:tc>
                <a:tc>
                  <a:txBody>
                    <a:bodyPr/>
                    <a:lstStyle/>
                    <a:p>
                      <a:pPr algn="ctr"/>
                      <a:r>
                        <a:rPr lang="en-US" sz="2200" kern="1200">
                          <a:solidFill>
                            <a:schemeClr val="dk1"/>
                          </a:solidFill>
                          <a:effectLst/>
                          <a:latin typeface="+mn-lt"/>
                          <a:ea typeface="+mn-ea"/>
                          <a:cs typeface="+mn-cs"/>
                        </a:rPr>
                        <a:t>100%</a:t>
                      </a:r>
                      <a:endParaRPr lang="en-US" sz="2200"/>
                    </a:p>
                  </a:txBody>
                  <a:tcPr/>
                </a:tc>
                <a:extLst>
                  <a:ext uri="{0D108BD9-81ED-4DB2-BD59-A6C34878D82A}">
                    <a16:rowId xmlns:a16="http://schemas.microsoft.com/office/drawing/2014/main" val="3630741521"/>
                  </a:ext>
                </a:extLst>
              </a:tr>
              <a:tr h="1418783">
                <a:tc>
                  <a:txBody>
                    <a:bodyPr/>
                    <a:lstStyle/>
                    <a:p>
                      <a:pPr algn="ctr"/>
                      <a:r>
                        <a:rPr lang="en-US" sz="2200" kern="1200">
                          <a:solidFill>
                            <a:schemeClr val="dk1"/>
                          </a:solidFill>
                          <a:effectLst/>
                          <a:latin typeface="+mn-lt"/>
                          <a:ea typeface="+mn-ea"/>
                          <a:cs typeface="+mn-cs"/>
                        </a:rPr>
                        <a:t>5951071086</a:t>
                      </a:r>
                      <a:endParaRPr lang="en-US" sz="2200"/>
                    </a:p>
                  </a:txBody>
                  <a:tcPr/>
                </a:tc>
                <a:tc>
                  <a:txBody>
                    <a:bodyPr/>
                    <a:lstStyle/>
                    <a:p>
                      <a:pPr algn="ctr"/>
                      <a:r>
                        <a:rPr lang="en-US" sz="2200" kern="1200">
                          <a:solidFill>
                            <a:schemeClr val="dk1"/>
                          </a:solidFill>
                          <a:effectLst/>
                          <a:latin typeface="+mn-lt"/>
                          <a:ea typeface="+mn-ea"/>
                          <a:cs typeface="+mn-cs"/>
                        </a:rPr>
                        <a:t>Đinh Xuân Giang</a:t>
                      </a:r>
                      <a:endParaRPr lang="en-US" sz="2200"/>
                    </a:p>
                  </a:txBody>
                  <a:tcPr/>
                </a:tc>
                <a:tc>
                  <a:txBody>
                    <a:bodyPr/>
                    <a:lstStyle/>
                    <a:p>
                      <a:pPr algn="ctr"/>
                      <a:r>
                        <a:rPr lang="en-US" sz="2200" kern="1200">
                          <a:solidFill>
                            <a:schemeClr val="dk1"/>
                          </a:solidFill>
                          <a:effectLst/>
                          <a:latin typeface="+mn-lt"/>
                          <a:ea typeface="+mn-ea"/>
                          <a:cs typeface="+mn-cs"/>
                        </a:rPr>
                        <a:t>Tìm hiểu lý thuyết + Xử lý và làm sạch dữ liệu + làm báo cáo + Làm powerpoint+ hỗ trợ xây dựng mô hình</a:t>
                      </a:r>
                      <a:endParaRPr lang="en-US" sz="2200"/>
                    </a:p>
                  </a:txBody>
                  <a:tcPr/>
                </a:tc>
                <a:tc>
                  <a:txBody>
                    <a:bodyPr/>
                    <a:lstStyle/>
                    <a:p>
                      <a:pPr algn="ctr"/>
                      <a:r>
                        <a:rPr lang="en-US" sz="2200" kern="1200">
                          <a:solidFill>
                            <a:schemeClr val="dk1"/>
                          </a:solidFill>
                          <a:effectLst/>
                          <a:latin typeface="+mn-lt"/>
                          <a:ea typeface="+mn-ea"/>
                          <a:cs typeface="+mn-cs"/>
                        </a:rPr>
                        <a:t>100%</a:t>
                      </a:r>
                      <a:endParaRPr lang="en-US" sz="2200"/>
                    </a:p>
                  </a:txBody>
                  <a:tcPr/>
                </a:tc>
                <a:extLst>
                  <a:ext uri="{0D108BD9-81ED-4DB2-BD59-A6C34878D82A}">
                    <a16:rowId xmlns:a16="http://schemas.microsoft.com/office/drawing/2014/main" val="30599155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83729" y="-2020653"/>
            <a:ext cx="14434470" cy="14938649"/>
          </a:xfrm>
          <a:prstGeom prst="rect">
            <a:avLst/>
          </a:prstGeom>
        </p:spPr>
      </p:pic>
      <p:sp>
        <p:nvSpPr>
          <p:cNvPr id="3" name="TextBox 3"/>
          <p:cNvSpPr txBox="1"/>
          <p:nvPr/>
        </p:nvSpPr>
        <p:spPr>
          <a:xfrm>
            <a:off x="2590847" y="1790700"/>
            <a:ext cx="12767216" cy="1266825"/>
          </a:xfrm>
          <a:prstGeom prst="rect">
            <a:avLst/>
          </a:prstGeom>
        </p:spPr>
        <p:txBody>
          <a:bodyPr lIns="0" tIns="0" rIns="0" bIns="0" rtlCol="0" anchor="t">
            <a:spAutoFit/>
          </a:bodyPr>
          <a:lstStyle/>
          <a:p>
            <a:pPr algn="ctr">
              <a:lnSpc>
                <a:spcPts val="9990"/>
              </a:lnSpc>
            </a:pPr>
            <a:r>
              <a:rPr lang="en-US" sz="8325" dirty="0">
                <a:solidFill>
                  <a:srgbClr val="000000"/>
                </a:solidFill>
                <a:latin typeface="Muli Regular" panose="00000500000000000000"/>
              </a:rPr>
              <a:t>CHƯƠNG TRÌNH DEMO</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4974" y="4610100"/>
            <a:ext cx="5019621" cy="5463533"/>
          </a:xfrm>
          <a:prstGeom prst="rect">
            <a:avLst/>
          </a:prstGeom>
        </p:spPr>
      </p:pic>
      <p:pic>
        <p:nvPicPr>
          <p:cNvPr id="6" name="Hình ảnh 5">
            <a:extLst>
              <a:ext uri="{FF2B5EF4-FFF2-40B4-BE49-F238E27FC236}">
                <a16:creationId xmlns:a16="http://schemas.microsoft.com/office/drawing/2014/main" id="{6F8690E8-D980-4886-BA4A-963E34B0F8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3526971"/>
            <a:ext cx="7619999" cy="6743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389436" y="-7275302"/>
            <a:ext cx="13395093" cy="14333270"/>
          </a:xfrm>
          <a:prstGeom prst="rect">
            <a:avLst/>
          </a:prstGeom>
        </p:spPr>
      </p:pic>
      <p:sp>
        <p:nvSpPr>
          <p:cNvPr id="3" name="TextBox 3"/>
          <p:cNvSpPr txBox="1"/>
          <p:nvPr/>
        </p:nvSpPr>
        <p:spPr>
          <a:xfrm>
            <a:off x="152400" y="2019300"/>
            <a:ext cx="18491835" cy="3517265"/>
          </a:xfrm>
          <a:prstGeom prst="rect">
            <a:avLst/>
          </a:prstGeom>
        </p:spPr>
        <p:txBody>
          <a:bodyPr wrap="square" lIns="0" tIns="0" rIns="0" bIns="0" rtlCol="0" anchor="t">
            <a:spAutoFit/>
          </a:bodyPr>
          <a:lstStyle/>
          <a:p>
            <a:pPr algn="ctr">
              <a:lnSpc>
                <a:spcPts val="13715"/>
              </a:lnSpc>
            </a:pPr>
            <a:r>
              <a:rPr lang="en-US" sz="8700">
                <a:solidFill>
                  <a:srgbClr val="000000"/>
                </a:solidFill>
                <a:latin typeface="Muli Regular" panose="00000500000000000000"/>
              </a:rPr>
              <a:t>CẢM ƠN QUÝ THẦY CÔ VÀ MỌI NGƯỜI ĐÃ LẮNG NGHE!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3024182" y="6145130"/>
            <a:ext cx="11797300" cy="78157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93596" flipV="1">
            <a:off x="-4336843" y="-8951899"/>
            <a:ext cx="14744970" cy="1757969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39927" y="-2074007"/>
            <a:ext cx="7798657" cy="8419602"/>
          </a:xfrm>
          <a:prstGeom prst="rect">
            <a:avLst/>
          </a:prstGeom>
        </p:spPr>
      </p:pic>
      <p:grpSp>
        <p:nvGrpSpPr>
          <p:cNvPr id="4" name="Group 4"/>
          <p:cNvGrpSpPr/>
          <p:nvPr/>
        </p:nvGrpSpPr>
        <p:grpSpPr>
          <a:xfrm>
            <a:off x="990600" y="774445"/>
            <a:ext cx="13677900" cy="2099009"/>
            <a:chOff x="0" y="-9525"/>
            <a:chExt cx="10053484" cy="3932699"/>
          </a:xfrm>
        </p:grpSpPr>
        <p:sp>
          <p:nvSpPr>
            <p:cNvPr id="5" name="TextBox 5"/>
            <p:cNvSpPr txBox="1"/>
            <p:nvPr/>
          </p:nvSpPr>
          <p:spPr>
            <a:xfrm>
              <a:off x="0" y="-9525"/>
              <a:ext cx="10053484" cy="3932699"/>
            </a:xfrm>
            <a:prstGeom prst="rect">
              <a:avLst/>
            </a:prstGeom>
          </p:spPr>
          <p:txBody>
            <a:bodyPr lIns="0" tIns="0" rIns="0" bIns="0" rtlCol="0" anchor="t">
              <a:spAutoFit/>
            </a:bodyPr>
            <a:lstStyle/>
            <a:p>
              <a:pPr>
                <a:lnSpc>
                  <a:spcPts val="11520"/>
                </a:lnSpc>
              </a:pPr>
              <a:r>
                <a:rPr lang="en-US" sz="9600">
                  <a:solidFill>
                    <a:srgbClr val="000000"/>
                  </a:solidFill>
                  <a:latin typeface="Times New Roman" panose="02020603050405020304" charset="0"/>
                  <a:cs typeface="Times New Roman" panose="02020603050405020304" charset="0"/>
                </a:rPr>
                <a:t>NỘI DUNG BÁO CÁO</a:t>
              </a:r>
            </a:p>
          </p:txBody>
        </p:sp>
        <p:sp>
          <p:nvSpPr>
            <p:cNvPr id="6" name="TextBox 6"/>
            <p:cNvSpPr txBox="1"/>
            <p:nvPr/>
          </p:nvSpPr>
          <p:spPr>
            <a:xfrm>
              <a:off x="0" y="2285791"/>
              <a:ext cx="10053484" cy="615950"/>
            </a:xfrm>
            <a:prstGeom prst="rect">
              <a:avLst/>
            </a:prstGeom>
          </p:spPr>
          <p:txBody>
            <a:bodyPr lIns="0" tIns="0" rIns="0" bIns="0" rtlCol="0" anchor="t">
              <a:spAutoFit/>
            </a:bodyPr>
            <a:lstStyle/>
            <a:p>
              <a:pPr>
                <a:lnSpc>
                  <a:spcPts val="3900"/>
                </a:lnSpc>
              </a:pPr>
              <a:endParaRPr>
                <a:latin typeface="Times New Roman" panose="02020603050405020304" charset="0"/>
                <a:cs typeface="Times New Roman" panose="02020603050405020304" charset="0"/>
              </a:endParaRPr>
            </a:p>
          </p:txBody>
        </p:sp>
      </p:grpSp>
      <p:grpSp>
        <p:nvGrpSpPr>
          <p:cNvPr id="7" name="Group 7"/>
          <p:cNvGrpSpPr/>
          <p:nvPr/>
        </p:nvGrpSpPr>
        <p:grpSpPr>
          <a:xfrm>
            <a:off x="8839200" y="4206573"/>
            <a:ext cx="7784760" cy="3789693"/>
            <a:chOff x="0" y="1433520"/>
            <a:chExt cx="10379680" cy="2705691"/>
          </a:xfrm>
        </p:grpSpPr>
        <p:sp>
          <p:nvSpPr>
            <p:cNvPr id="9" name="TextBox 9"/>
            <p:cNvSpPr txBox="1"/>
            <p:nvPr/>
          </p:nvSpPr>
          <p:spPr>
            <a:xfrm>
              <a:off x="0" y="1433520"/>
              <a:ext cx="10379680" cy="347922"/>
            </a:xfrm>
            <a:prstGeom prst="rect">
              <a:avLst/>
            </a:prstGeom>
          </p:spPr>
          <p:txBody>
            <a:bodyPr lIns="0" tIns="0" rIns="0" bIns="0" rtlCol="0" anchor="t">
              <a:spAutoFit/>
            </a:bodyPr>
            <a:lstStyle/>
            <a:p>
              <a:pPr>
                <a:lnSpc>
                  <a:spcPts val="3750"/>
                </a:lnSpc>
              </a:pPr>
              <a:r>
                <a:rPr lang="en-US" sz="4000">
                  <a:solidFill>
                    <a:srgbClr val="000000"/>
                  </a:solidFill>
                  <a:latin typeface="Times New Roman" panose="02020603050405020304" charset="0"/>
                  <a:cs typeface="Times New Roman" panose="02020603050405020304" charset="0"/>
                </a:rPr>
                <a:t>Thuật toán phân lớp Random Forest</a:t>
              </a:r>
            </a:p>
          </p:txBody>
        </p:sp>
        <p:sp>
          <p:nvSpPr>
            <p:cNvPr id="10" name="TextBox 10"/>
            <p:cNvSpPr txBox="1"/>
            <p:nvPr/>
          </p:nvSpPr>
          <p:spPr>
            <a:xfrm>
              <a:off x="0" y="2591237"/>
              <a:ext cx="10379680" cy="347922"/>
            </a:xfrm>
            <a:prstGeom prst="rect">
              <a:avLst/>
            </a:prstGeom>
          </p:spPr>
          <p:txBody>
            <a:bodyPr lIns="0" tIns="0" rIns="0" bIns="0" rtlCol="0" anchor="t">
              <a:spAutoFit/>
            </a:bodyPr>
            <a:lstStyle/>
            <a:p>
              <a:pPr>
                <a:lnSpc>
                  <a:spcPts val="3750"/>
                </a:lnSpc>
              </a:pPr>
              <a:r>
                <a:rPr lang="en-US" sz="4000">
                  <a:solidFill>
                    <a:srgbClr val="000000"/>
                  </a:solidFill>
                  <a:latin typeface="Times New Roman" panose="02020603050405020304" charset="0"/>
                  <a:cs typeface="Times New Roman" panose="02020603050405020304" charset="0"/>
                </a:rPr>
                <a:t>Categorical Data Encoding.</a:t>
              </a:r>
            </a:p>
          </p:txBody>
        </p:sp>
        <p:sp>
          <p:nvSpPr>
            <p:cNvPr id="11" name="TextBox 11"/>
            <p:cNvSpPr txBox="1"/>
            <p:nvPr/>
          </p:nvSpPr>
          <p:spPr>
            <a:xfrm>
              <a:off x="0" y="3791289"/>
              <a:ext cx="10379680" cy="347922"/>
            </a:xfrm>
            <a:prstGeom prst="rect">
              <a:avLst/>
            </a:prstGeom>
          </p:spPr>
          <p:txBody>
            <a:bodyPr lIns="0" tIns="0" rIns="0" bIns="0" rtlCol="0" anchor="t">
              <a:spAutoFit/>
            </a:bodyPr>
            <a:lstStyle/>
            <a:p>
              <a:pPr>
                <a:lnSpc>
                  <a:spcPts val="3750"/>
                </a:lnSpc>
              </a:pPr>
              <a:r>
                <a:rPr lang="en-US" sz="4000">
                  <a:solidFill>
                    <a:srgbClr val="000000"/>
                  </a:solidFill>
                  <a:latin typeface="Times New Roman" panose="02020603050405020304" charset="0"/>
                  <a:cs typeface="Times New Roman" panose="02020603050405020304" charset="0"/>
                </a:rPr>
                <a:t>Chương trình demo</a:t>
              </a:r>
            </a:p>
          </p:txBody>
        </p:sp>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323" t="8728" r="2548" b="13501"/>
          <a:stretch>
            <a:fillRect/>
          </a:stretch>
        </p:blipFill>
        <p:spPr>
          <a:xfrm>
            <a:off x="7086600" y="4111166"/>
            <a:ext cx="551614" cy="582720"/>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323" t="8728" r="2548" b="13501"/>
          <a:stretch>
            <a:fillRect/>
          </a:stretch>
        </p:blipFill>
        <p:spPr>
          <a:xfrm>
            <a:off x="7086600" y="5780411"/>
            <a:ext cx="551614" cy="582720"/>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7323" t="8728" r="2548" b="13501"/>
          <a:stretch>
            <a:fillRect/>
          </a:stretch>
        </p:blipFill>
        <p:spPr>
          <a:xfrm>
            <a:off x="7086600" y="7413546"/>
            <a:ext cx="551614" cy="582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645324" y="-2973384"/>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56764" y="6404488"/>
            <a:ext cx="6861331" cy="7468116"/>
          </a:xfrm>
          <a:prstGeom prst="rect">
            <a:avLst/>
          </a:prstGeom>
        </p:spPr>
      </p:pic>
      <p:grpSp>
        <p:nvGrpSpPr>
          <p:cNvPr id="4" name="Group 4"/>
          <p:cNvGrpSpPr/>
          <p:nvPr/>
        </p:nvGrpSpPr>
        <p:grpSpPr>
          <a:xfrm>
            <a:off x="457200" y="342900"/>
            <a:ext cx="12456160" cy="8377670"/>
            <a:chOff x="0" y="4763"/>
            <a:chExt cx="27279511" cy="10620355"/>
          </a:xfrm>
        </p:grpSpPr>
        <p:sp>
          <p:nvSpPr>
            <p:cNvPr id="5" name="TextBox 5"/>
            <p:cNvSpPr txBox="1"/>
            <p:nvPr/>
          </p:nvSpPr>
          <p:spPr>
            <a:xfrm>
              <a:off x="0" y="4763"/>
              <a:ext cx="27279511" cy="2535713"/>
            </a:xfrm>
            <a:prstGeom prst="rect">
              <a:avLst/>
            </a:prstGeom>
          </p:spPr>
          <p:txBody>
            <a:bodyPr wrap="square" lIns="0" tIns="0" rIns="0" bIns="0" rtlCol="0" anchor="t">
              <a:spAutoFit/>
            </a:bodyPr>
            <a:lstStyle/>
            <a:p>
              <a:pPr>
                <a:lnSpc>
                  <a:spcPts val="7800"/>
                </a:lnSpc>
              </a:pPr>
              <a:r>
                <a:rPr lang="en-US" sz="6500" dirty="0">
                  <a:solidFill>
                    <a:srgbClr val="000000"/>
                  </a:solidFill>
                  <a:latin typeface="Times New Roman" panose="02020603050405020304" charset="0"/>
                  <a:cs typeface="Times New Roman" panose="02020603050405020304" charset="0"/>
                </a:rPr>
                <a:t> </a:t>
              </a:r>
              <a:r>
                <a:rPr lang="en-US" sz="6500">
                  <a:solidFill>
                    <a:srgbClr val="000000"/>
                  </a:solidFill>
                  <a:latin typeface="Times New Roman" panose="02020603050405020304" charset="0"/>
                  <a:cs typeface="Times New Roman" panose="02020603050405020304" charset="0"/>
                  <a:sym typeface="+mn-ea"/>
                </a:rPr>
                <a:t>Thuật toán phân lớp Random Forest</a:t>
              </a:r>
              <a:endParaRPr lang="en-US" sz="6500">
                <a:solidFill>
                  <a:srgbClr val="000000"/>
                </a:solidFill>
                <a:latin typeface="Times New Roman" panose="02020603050405020304" charset="0"/>
                <a:cs typeface="Times New Roman" panose="02020603050405020304" charset="0"/>
              </a:endParaRPr>
            </a:p>
            <a:p>
              <a:pPr>
                <a:lnSpc>
                  <a:spcPts val="7800"/>
                </a:lnSpc>
              </a:pPr>
              <a:endParaRPr lang="en-US" sz="6500" dirty="0">
                <a:solidFill>
                  <a:srgbClr val="000000"/>
                </a:solidFill>
                <a:latin typeface="Times New Roman" panose="02020603050405020304" charset="0"/>
                <a:cs typeface="Times New Roman" panose="02020603050405020304" charset="0"/>
              </a:endParaRPr>
            </a:p>
          </p:txBody>
        </p:sp>
        <p:sp>
          <p:nvSpPr>
            <p:cNvPr id="6" name="TextBox 6"/>
            <p:cNvSpPr txBox="1"/>
            <p:nvPr/>
          </p:nvSpPr>
          <p:spPr>
            <a:xfrm>
              <a:off x="0" y="9403481"/>
              <a:ext cx="20526386" cy="1160780"/>
            </a:xfrm>
            <a:prstGeom prst="rect">
              <a:avLst/>
            </a:prstGeom>
          </p:spPr>
          <p:txBody>
            <a:bodyPr lIns="0" tIns="0" rIns="0" bIns="0" rtlCol="0" anchor="t">
              <a:spAutoFit/>
            </a:bodyPr>
            <a:lstStyle/>
            <a:p>
              <a:pPr>
                <a:lnSpc>
                  <a:spcPts val="4200"/>
                </a:lnSpc>
              </a:pPr>
              <a:endParaRPr>
                <a:latin typeface="Times New Roman" panose="02020603050405020304" charset="0"/>
                <a:cs typeface="Times New Roman" panose="02020603050405020304" charset="0"/>
              </a:endParaRPr>
            </a:p>
            <a:p>
              <a:pPr marL="0" lvl="0" indent="0">
                <a:lnSpc>
                  <a:spcPts val="3000"/>
                </a:lnSpc>
              </a:pPr>
              <a:endParaRPr>
                <a:latin typeface="Times New Roman" panose="02020603050405020304" charset="0"/>
                <a:cs typeface="Times New Roman" panose="02020603050405020304" charset="0"/>
              </a:endParaRPr>
            </a:p>
          </p:txBody>
        </p:sp>
        <p:sp>
          <p:nvSpPr>
            <p:cNvPr id="7" name="TextBox 7"/>
            <p:cNvSpPr txBox="1"/>
            <p:nvPr/>
          </p:nvSpPr>
          <p:spPr>
            <a:xfrm>
              <a:off x="0" y="6256178"/>
              <a:ext cx="20526386" cy="495607"/>
            </a:xfrm>
            <a:prstGeom prst="rect">
              <a:avLst/>
            </a:prstGeom>
          </p:spPr>
          <p:txBody>
            <a:bodyPr lIns="0" tIns="0" rIns="0" bIns="0" rtlCol="0" anchor="t">
              <a:spAutoFit/>
            </a:bodyPr>
            <a:lstStyle/>
            <a:p>
              <a:pPr>
                <a:lnSpc>
                  <a:spcPts val="3120"/>
                </a:lnSpc>
              </a:pPr>
              <a:endParaRPr lang="en-US" sz="2400" dirty="0">
                <a:solidFill>
                  <a:srgbClr val="000000"/>
                </a:solidFill>
                <a:latin typeface="Times New Roman" panose="02020603050405020304" charset="0"/>
                <a:cs typeface="Times New Roman" panose="02020603050405020304" charset="0"/>
              </a:endParaRPr>
            </a:p>
          </p:txBody>
        </p:sp>
        <p:sp>
          <p:nvSpPr>
            <p:cNvPr id="8" name="TextBox 8"/>
            <p:cNvSpPr txBox="1"/>
            <p:nvPr/>
          </p:nvSpPr>
          <p:spPr>
            <a:xfrm>
              <a:off x="0" y="2382844"/>
              <a:ext cx="20526386" cy="8242274"/>
            </a:xfrm>
            <a:prstGeom prst="rect">
              <a:avLst/>
            </a:prstGeom>
          </p:spPr>
          <p:txBody>
            <a:bodyPr lIns="0" tIns="0" rIns="0" bIns="0" rtlCol="0" anchor="t">
              <a:spAutoFit/>
            </a:bodyPr>
            <a:lstStyle/>
            <a:p>
              <a:pPr>
                <a:lnSpc>
                  <a:spcPts val="3900"/>
                </a:lnSpc>
              </a:pPr>
              <a:r>
                <a:rPr lang="en-US" sz="3200">
                  <a:solidFill>
                    <a:srgbClr val="000000"/>
                  </a:solidFill>
                  <a:latin typeface="Times New Roman" panose="02020603050405020304" charset="0"/>
                  <a:cs typeface="Times New Roman" panose="02020603050405020304" charset="0"/>
                </a:rPr>
                <a:t>Random Forest là một tập hợp mô hình (ensemble). Mô hình Random Forest rất hiệu quả cho các bài toán phân loại vì nó huy động cùng lúc hàng trăm mô hình nhỏ hơn bên trong với quy luật khác nhau để đưa ra quyết định cuối cùng. Mỗi mô hình con có thể mạnh yếu khác nhau, nhưng theo nguyên tắc “wisdom of the crowd”, ta sẽ có cơ hội phân loại chính xác hơn so với khi sử dụng bất kì một mô hình đơn lẻ nào.</a:t>
              </a:r>
            </a:p>
            <a:p>
              <a:pPr>
                <a:lnSpc>
                  <a:spcPts val="3900"/>
                </a:lnSpc>
              </a:pPr>
              <a:endParaRPr lang="en-US" sz="3200">
                <a:solidFill>
                  <a:srgbClr val="000000"/>
                </a:solidFill>
                <a:latin typeface="Times New Roman" panose="02020603050405020304" charset="0"/>
                <a:cs typeface="Times New Roman" panose="02020603050405020304" charset="0"/>
              </a:endParaRPr>
            </a:p>
            <a:p>
              <a:pPr>
                <a:lnSpc>
                  <a:spcPts val="3900"/>
                </a:lnSpc>
              </a:pPr>
              <a:r>
                <a:rPr lang="en-US" sz="3200">
                  <a:solidFill>
                    <a:srgbClr val="000000"/>
                  </a:solidFill>
                  <a:latin typeface="Times New Roman" panose="02020603050405020304" charset="0"/>
                  <a:cs typeface="Times New Roman" panose="02020603050405020304" charset="0"/>
                </a:rPr>
                <a:t>Random Forest (RF) dựa trên cơ sở:</a:t>
              </a:r>
            </a:p>
            <a:p>
              <a:pPr>
                <a:lnSpc>
                  <a:spcPts val="3900"/>
                </a:lnSpc>
              </a:pPr>
              <a:r>
                <a:rPr lang="en-US" sz="3200">
                  <a:solidFill>
                    <a:srgbClr val="000000"/>
                  </a:solidFill>
                  <a:latin typeface="Times New Roman" panose="02020603050405020304" charset="0"/>
                  <a:cs typeface="Times New Roman" panose="02020603050405020304" charset="0"/>
                </a:rPr>
                <a:t>-Random = Tính ngẫu nhiên;</a:t>
              </a:r>
            </a:p>
            <a:p>
              <a:pPr>
                <a:lnSpc>
                  <a:spcPts val="3900"/>
                </a:lnSpc>
              </a:pPr>
              <a:r>
                <a:rPr lang="en-US" sz="3200">
                  <a:solidFill>
                    <a:srgbClr val="000000"/>
                  </a:solidFill>
                  <a:latin typeface="Times New Roman" panose="02020603050405020304" charset="0"/>
                  <a:cs typeface="Times New Roman" panose="02020603050405020304" charset="0"/>
                </a:rPr>
                <a:t>-Forest = Nhiều cây quyết định (decision tree).</a:t>
              </a:r>
            </a:p>
          </p:txBody>
        </p:sp>
      </p:grpSp>
      <p:pic>
        <p:nvPicPr>
          <p:cNvPr id="9" name="Picture 2"/>
          <p:cNvPicPr>
            <a:picLocks noChangeAspect="1"/>
          </p:cNvPicPr>
          <p:nvPr/>
        </p:nvPicPr>
        <p:blipFill>
          <a:blip r:embed="rId6"/>
          <a:stretch>
            <a:fillRect/>
          </a:stretch>
        </p:blipFill>
        <p:spPr>
          <a:xfrm>
            <a:off x="10363200" y="2324100"/>
            <a:ext cx="7924800" cy="7962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25258" y="3388425"/>
            <a:ext cx="790157" cy="76052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25257" y="4624371"/>
            <a:ext cx="790157" cy="760526"/>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25258" y="6220057"/>
            <a:ext cx="790157" cy="760526"/>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25259" y="7393954"/>
            <a:ext cx="790157" cy="760526"/>
          </a:xfrm>
          <a:prstGeom prst="rect">
            <a:avLst/>
          </a:prstGeom>
        </p:spPr>
      </p:pic>
      <p:sp>
        <p:nvSpPr>
          <p:cNvPr id="8" name="TextBox 8"/>
          <p:cNvSpPr txBox="1"/>
          <p:nvPr/>
        </p:nvSpPr>
        <p:spPr>
          <a:xfrm>
            <a:off x="910769" y="391243"/>
            <a:ext cx="17050385" cy="901722"/>
          </a:xfrm>
          <a:prstGeom prst="rect">
            <a:avLst/>
          </a:prstGeom>
        </p:spPr>
        <p:txBody>
          <a:bodyPr wrap="square" lIns="0" tIns="0" rIns="0" bIns="0" rtlCol="0" anchor="t">
            <a:spAutoFit/>
          </a:bodyPr>
          <a:lstStyle/>
          <a:p>
            <a:pPr algn="ctr">
              <a:lnSpc>
                <a:spcPts val="7545"/>
              </a:lnSpc>
            </a:pPr>
            <a:r>
              <a:rPr lang="en-US" sz="6000">
                <a:solidFill>
                  <a:srgbClr val="000000"/>
                </a:solidFill>
                <a:latin typeface="Times New Roman" panose="02020603050405020304" charset="0"/>
                <a:cs typeface="Times New Roman" panose="02020603050405020304" charset="0"/>
              </a:rPr>
              <a:t>Cách hoạt động của thuật toán Random Forest</a:t>
            </a:r>
          </a:p>
        </p:txBody>
      </p:sp>
      <p:sp>
        <p:nvSpPr>
          <p:cNvPr id="9" name="TextBox 9"/>
          <p:cNvSpPr txBox="1"/>
          <p:nvPr/>
        </p:nvSpPr>
        <p:spPr>
          <a:xfrm>
            <a:off x="9906000" y="2400300"/>
            <a:ext cx="9001091" cy="461645"/>
          </a:xfrm>
          <a:prstGeom prst="rect">
            <a:avLst/>
          </a:prstGeom>
        </p:spPr>
        <p:txBody>
          <a:bodyPr lIns="0" tIns="0" rIns="0" bIns="0" rtlCol="0" anchor="t">
            <a:spAutoFit/>
          </a:bodyPr>
          <a:lstStyle/>
          <a:p>
            <a:pPr marL="0" lvl="0" indent="0">
              <a:lnSpc>
                <a:spcPts val="3600"/>
              </a:lnSpc>
            </a:pPr>
            <a:r>
              <a:rPr lang="en-US" sz="3600">
                <a:solidFill>
                  <a:srgbClr val="000000"/>
                </a:solidFill>
                <a:latin typeface="Times New Roman" panose="02020603050405020304" charset="0"/>
                <a:cs typeface="Times New Roman" panose="02020603050405020304" charset="0"/>
              </a:rPr>
              <a:t>Nó hoạt động theo bốn bước</a:t>
            </a:r>
            <a:r>
              <a:rPr lang="en-US" sz="3200">
                <a:solidFill>
                  <a:srgbClr val="000000"/>
                </a:solidFill>
                <a:latin typeface="Times New Roman" panose="02020603050405020304" charset="0"/>
                <a:cs typeface="Times New Roman" panose="02020603050405020304" charset="0"/>
              </a:rPr>
              <a:t>:</a:t>
            </a:r>
          </a:p>
        </p:txBody>
      </p:sp>
      <p:sp>
        <p:nvSpPr>
          <p:cNvPr id="10" name="TextBox 10"/>
          <p:cNvSpPr txBox="1"/>
          <p:nvPr/>
        </p:nvSpPr>
        <p:spPr>
          <a:xfrm>
            <a:off x="8963694" y="3495040"/>
            <a:ext cx="9001091" cy="461645"/>
          </a:xfrm>
          <a:prstGeom prst="rect">
            <a:avLst/>
          </a:prstGeom>
        </p:spPr>
        <p:txBody>
          <a:bodyPr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Chọn các mẫu ngẫu nhiên từ tập dữ liệu đã cho</a:t>
            </a:r>
            <a:r>
              <a:rPr lang="en-US" sz="2400">
                <a:solidFill>
                  <a:srgbClr val="000000"/>
                </a:solidFill>
                <a:latin typeface="Times New Roman" panose="02020603050405020304" charset="0"/>
                <a:cs typeface="Times New Roman" panose="02020603050405020304" charset="0"/>
              </a:rPr>
              <a:t>.</a:t>
            </a:r>
          </a:p>
        </p:txBody>
      </p:sp>
      <p:sp>
        <p:nvSpPr>
          <p:cNvPr id="11" name="TextBox 11"/>
          <p:cNvSpPr txBox="1"/>
          <p:nvPr/>
        </p:nvSpPr>
        <p:spPr>
          <a:xfrm>
            <a:off x="8960064" y="6286333"/>
            <a:ext cx="9001091" cy="461645"/>
          </a:xfrm>
          <a:prstGeom prst="rect">
            <a:avLst/>
          </a:prstGeom>
        </p:spPr>
        <p:txBody>
          <a:bodyPr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Hãy bỏ phiếu cho mỗi kết quả dự đoán</a:t>
            </a:r>
            <a:r>
              <a:rPr lang="en-US" sz="2400">
                <a:solidFill>
                  <a:srgbClr val="000000"/>
                </a:solidFill>
                <a:latin typeface="Times New Roman" panose="02020603050405020304" charset="0"/>
                <a:cs typeface="Times New Roman" panose="02020603050405020304" charset="0"/>
              </a:rPr>
              <a:t>.</a:t>
            </a:r>
          </a:p>
        </p:txBody>
      </p:sp>
      <p:sp>
        <p:nvSpPr>
          <p:cNvPr id="12" name="TextBox 12"/>
          <p:cNvSpPr txBox="1"/>
          <p:nvPr/>
        </p:nvSpPr>
        <p:spPr>
          <a:xfrm>
            <a:off x="8960065" y="4624371"/>
            <a:ext cx="9001091" cy="951230"/>
          </a:xfrm>
          <a:prstGeom prst="rect">
            <a:avLst/>
          </a:prstGeom>
        </p:spPr>
        <p:txBody>
          <a:bodyPr lIns="0" tIns="0" rIns="0" bIns="0" rtlCol="0" anchor="t">
            <a:spAutoFit/>
          </a:bodyPr>
          <a:lstStyle/>
          <a:p>
            <a:pPr>
              <a:lnSpc>
                <a:spcPts val="3710"/>
              </a:lnSpc>
            </a:pPr>
            <a:r>
              <a:rPr lang="en-US" sz="3200">
                <a:solidFill>
                  <a:srgbClr val="000000"/>
                </a:solidFill>
                <a:latin typeface="Times New Roman" panose="02020603050405020304" charset="0"/>
                <a:cs typeface="Times New Roman" panose="02020603050405020304" charset="0"/>
              </a:rPr>
              <a:t>Thiết lập cây quyết định cho từng mẫu và nhận kết quả dự đoán từ mỗi quyết định cây.</a:t>
            </a:r>
          </a:p>
        </p:txBody>
      </p:sp>
      <p:sp>
        <p:nvSpPr>
          <p:cNvPr id="13" name="TextBox 13"/>
          <p:cNvSpPr txBox="1"/>
          <p:nvPr/>
        </p:nvSpPr>
        <p:spPr>
          <a:xfrm>
            <a:off x="8960063" y="7393954"/>
            <a:ext cx="9001091" cy="923290"/>
          </a:xfrm>
          <a:prstGeom prst="rect">
            <a:avLst/>
          </a:prstGeom>
        </p:spPr>
        <p:txBody>
          <a:bodyPr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Chọn kết quả được dự đoán nhiều nhất là dự đoán cuối cùng.</a:t>
            </a:r>
          </a:p>
        </p:txBody>
      </p:sp>
      <p:pic>
        <p:nvPicPr>
          <p:cNvPr id="7" name="Picture 1"/>
          <p:cNvPicPr>
            <a:picLocks noChangeAspect="1"/>
          </p:cNvPicPr>
          <p:nvPr/>
        </p:nvPicPr>
        <p:blipFill>
          <a:blip r:embed="rId4"/>
          <a:stretch>
            <a:fillRect/>
          </a:stretch>
        </p:blipFill>
        <p:spPr>
          <a:xfrm>
            <a:off x="0" y="1804899"/>
            <a:ext cx="7620000" cy="84821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360" y="3238588"/>
            <a:ext cx="790157" cy="76052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8160" y="5321212"/>
            <a:ext cx="790157" cy="760526"/>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360" y="6825314"/>
            <a:ext cx="790157" cy="760526"/>
          </a:xfrm>
          <a:prstGeom prst="rect">
            <a:avLst/>
          </a:prstGeom>
        </p:spPr>
      </p:pic>
      <p:sp>
        <p:nvSpPr>
          <p:cNvPr id="8" name="TextBox 8"/>
          <p:cNvSpPr txBox="1"/>
          <p:nvPr/>
        </p:nvSpPr>
        <p:spPr>
          <a:xfrm>
            <a:off x="914400" y="800100"/>
            <a:ext cx="17050385" cy="967105"/>
          </a:xfrm>
          <a:prstGeom prst="rect">
            <a:avLst/>
          </a:prstGeom>
        </p:spPr>
        <p:txBody>
          <a:bodyPr wrap="square" lIns="0" tIns="0" rIns="0" bIns="0" rtlCol="0" anchor="t">
            <a:spAutoFit/>
          </a:bodyPr>
          <a:lstStyle/>
          <a:p>
            <a:pPr>
              <a:lnSpc>
                <a:spcPts val="7545"/>
              </a:lnSpc>
            </a:pPr>
            <a:r>
              <a:rPr lang="en-US" sz="6000">
                <a:solidFill>
                  <a:srgbClr val="000000"/>
                </a:solidFill>
                <a:latin typeface="Times New Roman" panose="02020603050405020304" charset="0"/>
                <a:cs typeface="Times New Roman" panose="02020603050405020304" charset="0"/>
              </a:rPr>
              <a:t>Ưu điểm của thuật toán Random Forest</a:t>
            </a:r>
          </a:p>
        </p:txBody>
      </p:sp>
      <p:sp>
        <p:nvSpPr>
          <p:cNvPr id="9" name="TextBox 9"/>
          <p:cNvSpPr txBox="1"/>
          <p:nvPr/>
        </p:nvSpPr>
        <p:spPr>
          <a:xfrm>
            <a:off x="2057400" y="2781300"/>
            <a:ext cx="14712950" cy="1846580"/>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Random Forest được coi là một phương pháp chính xác và mạnh mẽ vì số cây quyết định tham gia vào quá trình này. Nó không bị vấn đề overfitting. Lý do chính là nó mất trung bình của tất cả các dự đoán, trong đó hủy bỏ những thành kiến.</a:t>
            </a:r>
          </a:p>
        </p:txBody>
      </p:sp>
      <p:sp>
        <p:nvSpPr>
          <p:cNvPr id="10" name="TextBox 10"/>
          <p:cNvSpPr txBox="1"/>
          <p:nvPr/>
        </p:nvSpPr>
        <p:spPr>
          <a:xfrm>
            <a:off x="2057400" y="5470525"/>
            <a:ext cx="14786610" cy="461645"/>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Thuật toán có thể được sử dụng trong cả hai vấn đề phân loại và hồi quy. </a:t>
            </a:r>
          </a:p>
        </p:txBody>
      </p:sp>
      <p:sp>
        <p:nvSpPr>
          <p:cNvPr id="11" name="TextBox 11"/>
          <p:cNvSpPr txBox="1"/>
          <p:nvPr/>
        </p:nvSpPr>
        <p:spPr>
          <a:xfrm>
            <a:off x="2133600" y="7124065"/>
            <a:ext cx="14460220" cy="461645"/>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Random Forest cũng có thể xử lý các giá trị còn thiếu.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2CC"/>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360" y="3238588"/>
            <a:ext cx="790157" cy="76052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8160" y="5143412"/>
            <a:ext cx="790157" cy="760526"/>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360" y="6825314"/>
            <a:ext cx="790157" cy="760526"/>
          </a:xfrm>
          <a:prstGeom prst="rect">
            <a:avLst/>
          </a:prstGeom>
        </p:spPr>
      </p:pic>
      <p:sp>
        <p:nvSpPr>
          <p:cNvPr id="8" name="TextBox 8"/>
          <p:cNvSpPr txBox="1"/>
          <p:nvPr/>
        </p:nvSpPr>
        <p:spPr>
          <a:xfrm>
            <a:off x="914400" y="800100"/>
            <a:ext cx="17050385" cy="967105"/>
          </a:xfrm>
          <a:prstGeom prst="rect">
            <a:avLst/>
          </a:prstGeom>
        </p:spPr>
        <p:txBody>
          <a:bodyPr wrap="square" lIns="0" tIns="0" rIns="0" bIns="0" rtlCol="0" anchor="t">
            <a:spAutoFit/>
          </a:bodyPr>
          <a:lstStyle/>
          <a:p>
            <a:pPr>
              <a:lnSpc>
                <a:spcPts val="7545"/>
              </a:lnSpc>
            </a:pPr>
            <a:r>
              <a:rPr lang="en-US" sz="6000">
                <a:solidFill>
                  <a:srgbClr val="000000"/>
                </a:solidFill>
                <a:latin typeface="Times New Roman" panose="02020603050405020304" charset="0"/>
                <a:cs typeface="Times New Roman" panose="02020603050405020304" charset="0"/>
              </a:rPr>
              <a:t>Nhược điểm của thuật toán Random Forest</a:t>
            </a:r>
          </a:p>
        </p:txBody>
      </p:sp>
      <p:sp>
        <p:nvSpPr>
          <p:cNvPr id="9" name="TextBox 9"/>
          <p:cNvSpPr txBox="1"/>
          <p:nvPr/>
        </p:nvSpPr>
        <p:spPr>
          <a:xfrm>
            <a:off x="2057400" y="2781300"/>
            <a:ext cx="14712950" cy="1384935"/>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Random Forest chậm tạo dự đoán bởi vì nó có nhiều cây quyết định. Bất cứ khi nào nó đưa ra dự đoán, tất cả các cây trong rừng phải đưa ra dự đoán cho cùng một đầu vào cho trước và sau đó thực hiện bỏ phiếu trên đó. </a:t>
            </a:r>
          </a:p>
        </p:txBody>
      </p:sp>
      <p:sp>
        <p:nvSpPr>
          <p:cNvPr id="10" name="TextBox 10"/>
          <p:cNvSpPr txBox="1"/>
          <p:nvPr/>
        </p:nvSpPr>
        <p:spPr>
          <a:xfrm>
            <a:off x="2057400" y="5321300"/>
            <a:ext cx="14786610" cy="461645"/>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Toàn bộ quá trình này tốn thời gian. </a:t>
            </a:r>
          </a:p>
        </p:txBody>
      </p:sp>
      <p:sp>
        <p:nvSpPr>
          <p:cNvPr id="11" name="TextBox 11"/>
          <p:cNvSpPr txBox="1"/>
          <p:nvPr/>
        </p:nvSpPr>
        <p:spPr>
          <a:xfrm>
            <a:off x="2133600" y="6744335"/>
            <a:ext cx="14460220" cy="923290"/>
          </a:xfrm>
          <a:prstGeom prst="rect">
            <a:avLst/>
          </a:prstGeom>
        </p:spPr>
        <p:txBody>
          <a:bodyPr wrap="square" lIns="0" tIns="0" rIns="0" bIns="0" rtlCol="0" anchor="t">
            <a:spAutoFit/>
          </a:bodyPr>
          <a:lstStyle/>
          <a:p>
            <a:pPr marL="0" lvl="0" indent="0">
              <a:lnSpc>
                <a:spcPts val="3600"/>
              </a:lnSpc>
            </a:pPr>
            <a:r>
              <a:rPr lang="en-US" sz="3200">
                <a:solidFill>
                  <a:srgbClr val="000000"/>
                </a:solidFill>
                <a:latin typeface="Times New Roman" panose="02020603050405020304" charset="0"/>
                <a:cs typeface="Times New Roman" panose="02020603050405020304" charset="0"/>
              </a:rPr>
              <a:t>Mô hình khó hiểu hơn so với cây quyết định, nơi bạn có thể dễ dàng đưa ra quyết định bằng cách đi theo đường dẫn trong cây.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E9"/>
        </a:solidFill>
        <a:effectLst/>
      </p:bgPr>
    </p:bg>
    <p:spTree>
      <p:nvGrpSpPr>
        <p:cNvPr id="1" name=""/>
        <p:cNvGrpSpPr/>
        <p:nvPr/>
      </p:nvGrpSpPr>
      <p:grpSpPr>
        <a:xfrm>
          <a:off x="0" y="0"/>
          <a:ext cx="0" cy="0"/>
          <a:chOff x="0" y="0"/>
          <a:chExt cx="0" cy="0"/>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419507">
            <a:off x="6435985" y="7076179"/>
            <a:ext cx="7315200" cy="3604399"/>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6232" y="-952500"/>
            <a:ext cx="5171284" cy="562860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750201" flipH="1">
            <a:off x="11998076" y="-1615441"/>
            <a:ext cx="5996386" cy="7200900"/>
          </a:xfrm>
          <a:prstGeom prst="rect">
            <a:avLst/>
          </a:prstGeom>
        </p:spPr>
      </p:pic>
      <p:sp>
        <p:nvSpPr>
          <p:cNvPr id="2" name="TextBox 2"/>
          <p:cNvSpPr txBox="1"/>
          <p:nvPr/>
        </p:nvSpPr>
        <p:spPr>
          <a:xfrm>
            <a:off x="2209800" y="723900"/>
            <a:ext cx="16055340" cy="1477010"/>
          </a:xfrm>
          <a:prstGeom prst="rect">
            <a:avLst/>
          </a:prstGeom>
        </p:spPr>
        <p:txBody>
          <a:bodyPr wrap="square" lIns="0" tIns="0" rIns="0" bIns="0" rtlCol="0" anchor="t">
            <a:spAutoFit/>
          </a:bodyPr>
          <a:lstStyle/>
          <a:p>
            <a:pPr algn="l">
              <a:lnSpc>
                <a:spcPts val="11520"/>
              </a:lnSpc>
            </a:pPr>
            <a:r>
              <a:rPr lang="en-US" sz="8800">
                <a:solidFill>
                  <a:srgbClr val="000000"/>
                </a:solidFill>
                <a:latin typeface="Times New Roman" panose="02020603050405020304" charset="0"/>
                <a:cs typeface="Times New Roman" panose="02020603050405020304" charset="0"/>
              </a:rPr>
              <a:t>Categorical Data Encoding</a:t>
            </a:r>
          </a:p>
        </p:txBody>
      </p:sp>
      <p:sp>
        <p:nvSpPr>
          <p:cNvPr id="7" name="TextBox 7"/>
          <p:cNvSpPr txBox="1"/>
          <p:nvPr/>
        </p:nvSpPr>
        <p:spPr>
          <a:xfrm>
            <a:off x="7620000" y="3454400"/>
            <a:ext cx="9792335" cy="5386090"/>
          </a:xfrm>
          <a:prstGeom prst="rect">
            <a:avLst/>
          </a:prstGeom>
        </p:spPr>
        <p:txBody>
          <a:bodyPr wrap="square" lIns="0" tIns="0" rIns="0" bIns="0" rtlCol="0" anchor="t">
            <a:spAutoFit/>
          </a:bodyPr>
          <a:lstStyle/>
          <a:p>
            <a:pPr marL="0" lvl="0" indent="0" algn="l">
              <a:lnSpc>
                <a:spcPts val="4200"/>
              </a:lnSpc>
            </a:pPr>
            <a:r>
              <a:rPr lang="en-US" sz="3600">
                <a:solidFill>
                  <a:srgbClr val="000000"/>
                </a:solidFill>
                <a:latin typeface="Times New Roman" panose="02020603050405020304" charset="0"/>
                <a:cs typeface="Times New Roman" panose="02020603050405020304" charset="0"/>
              </a:rPr>
              <a:t>Trong các mô hình ML, chúng ta thường được yêu cầu chuyển đổi các tính năng văn bản phân loại thành biểu diễn số của nó. Hai cách phổ biến nhất để làm điều này là sử dụng Label Encoder hoặc One-hot Encoder. Tuy nhiên, hầu hết những người mới nghiên cứu về ML sẽ không quen thuộc với tác động của việc lựa chọn mã hóa có trên mô hình của họ, độ chính xác của mô hình có thể thay đổi theo số lượng lớn bằng cách sử dụng mã hóa phù hợp ở đúng kịch bản.</a:t>
            </a:r>
          </a:p>
        </p:txBody>
      </p:sp>
      <p:pic>
        <p:nvPicPr>
          <p:cNvPr id="1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7096" y="3044399"/>
            <a:ext cx="7093696" cy="724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298888" y="-947118"/>
            <a:ext cx="7974198" cy="803728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57175" y="4528617"/>
            <a:ext cx="6861331" cy="7468116"/>
          </a:xfrm>
          <a:prstGeom prst="rect">
            <a:avLst/>
          </a:prstGeom>
        </p:spPr>
      </p:pic>
      <p:grpSp>
        <p:nvGrpSpPr>
          <p:cNvPr id="4" name="Group 4"/>
          <p:cNvGrpSpPr/>
          <p:nvPr/>
        </p:nvGrpSpPr>
        <p:grpSpPr>
          <a:xfrm>
            <a:off x="1143075" y="571429"/>
            <a:ext cx="15622119" cy="10058471"/>
            <a:chOff x="-303107" y="4763"/>
            <a:chExt cx="20829493" cy="10600138"/>
          </a:xfrm>
        </p:grpSpPr>
        <p:sp>
          <p:nvSpPr>
            <p:cNvPr id="5" name="TextBox 5"/>
            <p:cNvSpPr txBox="1"/>
            <p:nvPr/>
          </p:nvSpPr>
          <p:spPr>
            <a:xfrm>
              <a:off x="0" y="4763"/>
              <a:ext cx="19052986" cy="1030715"/>
            </a:xfrm>
            <a:prstGeom prst="rect">
              <a:avLst/>
            </a:prstGeom>
          </p:spPr>
          <p:txBody>
            <a:bodyPr lIns="0" tIns="0" rIns="0" bIns="0" rtlCol="0" anchor="t">
              <a:spAutoFit/>
            </a:bodyPr>
            <a:lstStyle/>
            <a:p>
              <a:pPr>
                <a:lnSpc>
                  <a:spcPts val="7800"/>
                </a:lnSpc>
              </a:pPr>
              <a:r>
                <a:rPr lang="en-US" sz="7000">
                  <a:solidFill>
                    <a:srgbClr val="000000"/>
                  </a:solidFill>
                  <a:latin typeface="Times New Roman" panose="02020603050405020304" charset="0"/>
                  <a:cs typeface="Times New Roman" panose="02020603050405020304" charset="0"/>
                </a:rPr>
                <a:t>Categorical Data là gì?</a:t>
              </a:r>
            </a:p>
          </p:txBody>
        </p:sp>
        <p:sp>
          <p:nvSpPr>
            <p:cNvPr id="6" name="TextBox 6"/>
            <p:cNvSpPr txBox="1"/>
            <p:nvPr/>
          </p:nvSpPr>
          <p:spPr>
            <a:xfrm>
              <a:off x="0" y="9444121"/>
              <a:ext cx="20526386" cy="1160780"/>
            </a:xfrm>
            <a:prstGeom prst="rect">
              <a:avLst/>
            </a:prstGeom>
          </p:spPr>
          <p:txBody>
            <a:bodyPr lIns="0" tIns="0" rIns="0" bIns="0" rtlCol="0" anchor="t">
              <a:spAutoFit/>
            </a:bodyPr>
            <a:lstStyle/>
            <a:p>
              <a:pPr>
                <a:lnSpc>
                  <a:spcPts val="4200"/>
                </a:lnSpc>
              </a:pPr>
              <a:endParaRPr>
                <a:latin typeface="Times New Roman" panose="02020603050405020304" charset="0"/>
                <a:cs typeface="Times New Roman" panose="02020603050405020304" charset="0"/>
              </a:endParaRPr>
            </a:p>
            <a:p>
              <a:pPr marL="0" lvl="0" indent="0">
                <a:lnSpc>
                  <a:spcPts val="3000"/>
                </a:lnSpc>
              </a:pPr>
              <a:endParaRPr>
                <a:latin typeface="Times New Roman" panose="02020603050405020304" charset="0"/>
                <a:cs typeface="Times New Roman" panose="02020603050405020304" charset="0"/>
              </a:endParaRPr>
            </a:p>
          </p:txBody>
        </p:sp>
        <p:sp>
          <p:nvSpPr>
            <p:cNvPr id="8" name="TextBox 8"/>
            <p:cNvSpPr txBox="1"/>
            <p:nvPr/>
          </p:nvSpPr>
          <p:spPr>
            <a:xfrm>
              <a:off x="-303107" y="2051074"/>
              <a:ext cx="20526386" cy="2540845"/>
            </a:xfrm>
            <a:prstGeom prst="rect">
              <a:avLst/>
            </a:prstGeom>
          </p:spPr>
          <p:txBody>
            <a:bodyPr wrap="square" lIns="0" tIns="0" rIns="0" bIns="0" rtlCol="0" anchor="t">
              <a:spAutoFit/>
            </a:bodyPr>
            <a:lstStyle/>
            <a:p>
              <a:pPr>
                <a:lnSpc>
                  <a:spcPts val="3900"/>
                </a:lnSpc>
              </a:pPr>
              <a:r>
                <a:rPr lang="en-US" sz="3000">
                  <a:solidFill>
                    <a:srgbClr val="000000"/>
                  </a:solidFill>
                  <a:latin typeface="Times New Roman" panose="02020603050405020304" charset="0"/>
                  <a:cs typeface="Times New Roman" panose="02020603050405020304" charset="0"/>
                </a:rPr>
                <a:t>Categorical Data là dạng dữ liệu có tính chất phân biệt các giá trị thành hữu hạn các nhóm. Chúng cũng thường được gọi là các phân lớp hoặc các nhãn của các thuộc tính. Các giá trị rời rach này có thể là văn bản hoặc các số tự nhiên (hoặc có thể là dữ liệu phi cấu trúc như hình ảnh). Có hai dạng chính của categorical data là danh nghĩa (nominal) và thứ tự (ordinal).</a:t>
              </a:r>
            </a:p>
            <a:p>
              <a:pPr>
                <a:lnSpc>
                  <a:spcPts val="3900"/>
                </a:lnSpc>
              </a:pPr>
              <a:endParaRPr lang="en-US" sz="3000">
                <a:solidFill>
                  <a:srgbClr val="000000"/>
                </a:solidFill>
                <a:latin typeface="Times New Roman" panose="02020603050405020304" charset="0"/>
                <a:cs typeface="Times New Roman" panose="02020603050405020304" charset="0"/>
              </a:endParaRPr>
            </a:p>
          </p:txBody>
        </p:sp>
      </p:grpSp>
      <p:sp>
        <p:nvSpPr>
          <p:cNvPr id="9" name="TextBox 8">
            <a:extLst>
              <a:ext uri="{FF2B5EF4-FFF2-40B4-BE49-F238E27FC236}">
                <a16:creationId xmlns:a16="http://schemas.microsoft.com/office/drawing/2014/main" id="{1D1B067D-AD80-44B5-A395-FF0050B269ED}"/>
              </a:ext>
            </a:extLst>
          </p:cNvPr>
          <p:cNvSpPr txBox="1"/>
          <p:nvPr/>
        </p:nvSpPr>
        <p:spPr>
          <a:xfrm>
            <a:off x="1143075" y="4999020"/>
            <a:ext cx="16203930" cy="1500411"/>
          </a:xfrm>
          <a:prstGeom prst="rect">
            <a:avLst/>
          </a:prstGeom>
        </p:spPr>
        <p:txBody>
          <a:bodyPr wrap="square" lIns="0" tIns="0" rIns="0" bIns="0" rtlCol="0" anchor="t">
            <a:spAutoFit/>
          </a:bodyPr>
          <a:lstStyle/>
          <a:p>
            <a:pPr>
              <a:lnSpc>
                <a:spcPts val="3900"/>
              </a:lnSpc>
            </a:pPr>
            <a:r>
              <a:rPr lang="en-US" sz="3000">
                <a:solidFill>
                  <a:srgbClr val="000000"/>
                </a:solidFill>
                <a:latin typeface="Times New Roman" panose="02020603050405020304" charset="0"/>
                <a:cs typeface="Times New Roman" panose="02020603050405020304" charset="0"/>
              </a:rPr>
              <a:t>Có hai loại dữ liệu phân loại:</a:t>
            </a:r>
          </a:p>
          <a:p>
            <a:pPr>
              <a:lnSpc>
                <a:spcPts val="3900"/>
              </a:lnSpc>
            </a:pPr>
            <a:r>
              <a:rPr lang="en-US" sz="3000">
                <a:solidFill>
                  <a:srgbClr val="000000"/>
                </a:solidFill>
                <a:latin typeface="Times New Roman" panose="02020603050405020304" charset="0"/>
                <a:cs typeface="Times New Roman" panose="02020603050405020304" charset="0"/>
              </a:rPr>
              <a:t>- Ordinal Data: Các danh mục có thứ tự vốn có .</a:t>
            </a:r>
          </a:p>
          <a:p>
            <a:pPr>
              <a:lnSpc>
                <a:spcPts val="3900"/>
              </a:lnSpc>
            </a:pPr>
            <a:r>
              <a:rPr lang="en-US" sz="3000">
                <a:solidFill>
                  <a:srgbClr val="000000"/>
                </a:solidFill>
                <a:latin typeface="Times New Roman" panose="02020603050405020304" charset="0"/>
                <a:cs typeface="Times New Roman" panose="02020603050405020304" charset="0"/>
              </a:rPr>
              <a:t>- Nominal Data: Các danh mục không có thứ tự vốn có.</a:t>
            </a:r>
          </a:p>
        </p:txBody>
      </p:sp>
      <p:sp>
        <p:nvSpPr>
          <p:cNvPr id="7" name="Hộp Văn bản 6">
            <a:extLst>
              <a:ext uri="{FF2B5EF4-FFF2-40B4-BE49-F238E27FC236}">
                <a16:creationId xmlns:a16="http://schemas.microsoft.com/office/drawing/2014/main" id="{2207003F-4064-43D3-8C5E-0FA0E9F4261D}"/>
              </a:ext>
            </a:extLst>
          </p:cNvPr>
          <p:cNvSpPr txBox="1"/>
          <p:nvPr/>
        </p:nvSpPr>
        <p:spPr>
          <a:xfrm>
            <a:off x="1047278" y="7100997"/>
            <a:ext cx="14935992" cy="2558136"/>
          </a:xfrm>
          <a:prstGeom prst="rect">
            <a:avLst/>
          </a:prstGeom>
          <a:noFill/>
        </p:spPr>
        <p:txBody>
          <a:bodyPr wrap="square" rtlCol="0">
            <a:spAutoFit/>
          </a:bodyPr>
          <a:lstStyle/>
          <a:p>
            <a:pPr>
              <a:lnSpc>
                <a:spcPts val="3900"/>
              </a:lnSpc>
            </a:pPr>
            <a:r>
              <a:rPr lang="en-US" sz="3000">
                <a:solidFill>
                  <a:srgbClr val="000000"/>
                </a:solidFill>
                <a:latin typeface="Times New Roman" panose="02020603050405020304" charset="0"/>
                <a:cs typeface="Times New Roman" panose="02020603050405020304" charset="0"/>
              </a:rPr>
              <a:t>Ví dụ: </a:t>
            </a:r>
          </a:p>
          <a:p>
            <a:pPr>
              <a:lnSpc>
                <a:spcPts val="3900"/>
              </a:lnSpc>
            </a:pPr>
            <a:r>
              <a:rPr lang="en-US" sz="3000">
                <a:solidFill>
                  <a:srgbClr val="000000"/>
                </a:solidFill>
                <a:latin typeface="Times New Roman" panose="02020603050405020304" charset="0"/>
                <a:cs typeface="Times New Roman" panose="02020603050405020304" charset="0"/>
              </a:rPr>
              <a:t>-Thành phố mà một người sống: Delhi, Mumbai, Ahmedabad, Bangalore, etc.</a:t>
            </a:r>
          </a:p>
          <a:p>
            <a:pPr>
              <a:lnSpc>
                <a:spcPts val="3900"/>
              </a:lnSpc>
            </a:pPr>
            <a:r>
              <a:rPr lang="en-US" sz="3000">
                <a:solidFill>
                  <a:srgbClr val="000000"/>
                </a:solidFill>
                <a:latin typeface="Times New Roman" panose="02020603050405020304" charset="0"/>
                <a:cs typeface="Times New Roman" panose="02020603050405020304" charset="0"/>
              </a:rPr>
              <a:t>-Phòng ban nơi mà một người làm việc: Finance, Human resources, IT, Production.</a:t>
            </a:r>
          </a:p>
          <a:p>
            <a:pPr>
              <a:lnSpc>
                <a:spcPts val="3900"/>
              </a:lnSpc>
            </a:pPr>
            <a:r>
              <a:rPr lang="en-US" sz="3000">
                <a:solidFill>
                  <a:srgbClr val="000000"/>
                </a:solidFill>
                <a:latin typeface="Times New Roman" panose="02020603050405020304" charset="0"/>
                <a:cs typeface="Times New Roman" panose="02020603050405020304" charset="0"/>
              </a:rPr>
              <a:t>-Bằng cấp cao nhất mà một người sở hữu: High school, Diploma, Bachelors, Masters, PhD.</a:t>
            </a:r>
          </a:p>
          <a:p>
            <a:pPr>
              <a:lnSpc>
                <a:spcPts val="3900"/>
              </a:lnSpc>
            </a:pPr>
            <a:r>
              <a:rPr lang="en-US" sz="3000">
                <a:solidFill>
                  <a:srgbClr val="000000"/>
                </a:solidFill>
                <a:latin typeface="Times New Roman" panose="02020603050405020304" charset="0"/>
                <a:cs typeface="Times New Roman" panose="02020603050405020304" charset="0"/>
              </a:rPr>
              <a:t>-Điểm số của một học sinh, sinh viên:  A+, A, B+, B, B- etc.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C5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0869" flipV="1">
            <a:off x="-1534107" y="-2969087"/>
            <a:ext cx="10162738" cy="121165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56764" y="6404488"/>
            <a:ext cx="6861331" cy="7468116"/>
          </a:xfrm>
          <a:prstGeom prst="rect">
            <a:avLst/>
          </a:prstGeom>
        </p:spPr>
      </p:pic>
      <p:grpSp>
        <p:nvGrpSpPr>
          <p:cNvPr id="4" name="Group 4"/>
          <p:cNvGrpSpPr/>
          <p:nvPr/>
        </p:nvGrpSpPr>
        <p:grpSpPr>
          <a:xfrm>
            <a:off x="673901" y="495300"/>
            <a:ext cx="17678400" cy="7678959"/>
            <a:chOff x="-2" y="4761"/>
            <a:chExt cx="29303213" cy="10238613"/>
          </a:xfrm>
        </p:grpSpPr>
        <p:sp>
          <p:nvSpPr>
            <p:cNvPr id="5" name="TextBox 5"/>
            <p:cNvSpPr txBox="1"/>
            <p:nvPr/>
          </p:nvSpPr>
          <p:spPr>
            <a:xfrm>
              <a:off x="-2" y="4761"/>
              <a:ext cx="29303213" cy="1333500"/>
            </a:xfrm>
            <a:prstGeom prst="rect">
              <a:avLst/>
            </a:prstGeom>
          </p:spPr>
          <p:txBody>
            <a:bodyPr wrap="square" lIns="0" tIns="0" rIns="0" bIns="0" rtlCol="0" anchor="t">
              <a:spAutoFit/>
            </a:bodyPr>
            <a:lstStyle/>
            <a:p>
              <a:pPr>
                <a:lnSpc>
                  <a:spcPts val="7800"/>
                </a:lnSpc>
              </a:pPr>
              <a:r>
                <a:rPr lang="en-US" sz="8000" dirty="0">
                  <a:solidFill>
                    <a:srgbClr val="000000"/>
                  </a:solidFill>
                  <a:latin typeface="Muli Regular" panose="00000500000000000000"/>
                </a:rPr>
                <a:t>Label Encoding (Ordinal Encoding)</a:t>
              </a:r>
              <a:r>
                <a:rPr lang="en-US" sz="6500" dirty="0">
                  <a:solidFill>
                    <a:srgbClr val="000000"/>
                  </a:solidFill>
                  <a:latin typeface="Muli Regular" panose="00000500000000000000"/>
                </a:rPr>
                <a:t> </a:t>
              </a:r>
            </a:p>
          </p:txBody>
        </p:sp>
        <p:sp>
          <p:nvSpPr>
            <p:cNvPr id="6" name="TextBox 6"/>
            <p:cNvSpPr txBox="1"/>
            <p:nvPr/>
          </p:nvSpPr>
          <p:spPr>
            <a:xfrm>
              <a:off x="0" y="9082594"/>
              <a:ext cx="20526386" cy="1160780"/>
            </a:xfrm>
            <a:prstGeom prst="rect">
              <a:avLst/>
            </a:prstGeom>
          </p:spPr>
          <p:txBody>
            <a:bodyPr lIns="0" tIns="0" rIns="0" bIns="0" rtlCol="0" anchor="t">
              <a:spAutoFit/>
            </a:bodyPr>
            <a:lstStyle/>
            <a:p>
              <a:pPr>
                <a:lnSpc>
                  <a:spcPts val="4200"/>
                </a:lnSpc>
              </a:pPr>
              <a:endParaRPr/>
            </a:p>
            <a:p>
              <a:pPr marL="0" lvl="0" indent="0">
                <a:lnSpc>
                  <a:spcPts val="3000"/>
                </a:lnSpc>
              </a:pPr>
              <a:endParaRPr/>
            </a:p>
          </p:txBody>
        </p:sp>
        <p:sp>
          <p:nvSpPr>
            <p:cNvPr id="7" name="TextBox 7"/>
            <p:cNvSpPr txBox="1"/>
            <p:nvPr/>
          </p:nvSpPr>
          <p:spPr>
            <a:xfrm>
              <a:off x="198356" y="4302215"/>
              <a:ext cx="27682874" cy="2489200"/>
            </a:xfrm>
            <a:prstGeom prst="rect">
              <a:avLst/>
            </a:prstGeom>
          </p:spPr>
          <p:txBody>
            <a:bodyPr wrap="square" lIns="0" tIns="0" rIns="0" bIns="0" rtlCol="0" anchor="t">
              <a:spAutoFit/>
            </a:bodyPr>
            <a:lstStyle/>
            <a:p>
              <a:pPr>
                <a:lnSpc>
                  <a:spcPts val="3640"/>
                </a:lnSpc>
              </a:pPr>
              <a:r>
                <a:rPr lang="en-US" sz="3200">
                  <a:solidFill>
                    <a:srgbClr val="000000"/>
                  </a:solidFill>
                  <a:latin typeface="Times New Roman" panose="02020603050405020304" charset="0"/>
                  <a:cs typeface="Times New Roman" panose="02020603050405020304" charset="0"/>
                </a:rPr>
                <a:t>Trong Label encoding, mỗi label được convert thành một giá trị số nguyên từ 0,1,2,3...</a:t>
              </a:r>
            </a:p>
            <a:p>
              <a:pPr>
                <a:lnSpc>
                  <a:spcPts val="3640"/>
                </a:lnSpc>
              </a:pPr>
              <a:endParaRPr lang="en-US" sz="3200">
                <a:solidFill>
                  <a:srgbClr val="000000"/>
                </a:solidFill>
                <a:latin typeface="Times New Roman" panose="02020603050405020304" charset="0"/>
                <a:cs typeface="Times New Roman" panose="02020603050405020304" charset="0"/>
              </a:endParaRPr>
            </a:p>
            <a:p>
              <a:pPr>
                <a:lnSpc>
                  <a:spcPts val="3640"/>
                </a:lnSpc>
              </a:pPr>
              <a:r>
                <a:rPr lang="en-US" sz="3200">
                  <a:solidFill>
                    <a:srgbClr val="000000"/>
                  </a:solidFill>
                  <a:latin typeface="Times New Roman" panose="02020603050405020304" charset="0"/>
                  <a:cs typeface="Times New Roman" panose="02020603050405020304" charset="0"/>
                </a:rPr>
                <a:t> Ví dụ hình dưới đây cho việc phân loại kích cỡ áo. Thứ tự giữa các nhóm được thể hiện rất rõ ràng trong trường hợp này như khi nói về "size" áo sơ mi thì S &lt; M &lt; L</a:t>
              </a:r>
            </a:p>
          </p:txBody>
        </p:sp>
        <p:sp>
          <p:nvSpPr>
            <p:cNvPr id="8" name="TextBox 8"/>
            <p:cNvSpPr txBox="1"/>
            <p:nvPr/>
          </p:nvSpPr>
          <p:spPr>
            <a:xfrm>
              <a:off x="138210" y="2927873"/>
              <a:ext cx="28898127" cy="630941"/>
            </a:xfrm>
            <a:prstGeom prst="rect">
              <a:avLst/>
            </a:prstGeom>
          </p:spPr>
          <p:txBody>
            <a:bodyPr wrap="square" lIns="0" tIns="0" rIns="0" bIns="0" rtlCol="0" anchor="t">
              <a:spAutoFit/>
            </a:bodyPr>
            <a:lstStyle/>
            <a:p>
              <a:pPr>
                <a:lnSpc>
                  <a:spcPts val="3900"/>
                </a:lnSpc>
              </a:pPr>
              <a:r>
                <a:rPr lang="en-US" sz="3200">
                  <a:solidFill>
                    <a:srgbClr val="000000"/>
                  </a:solidFill>
                  <a:latin typeface="Muli Regular" panose="00000500000000000000"/>
                </a:rPr>
                <a:t>Chúng ta sử dụng categorical data encoding này khi đối tượng phân loại là có thứ tự. </a:t>
              </a:r>
            </a:p>
          </p:txBody>
        </p:sp>
      </p:grpSp>
      <p:pic>
        <p:nvPicPr>
          <p:cNvPr id="15" name="Hình ảnh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133600" y="6188574"/>
            <a:ext cx="14478000" cy="4098425"/>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1245</Words>
  <Application>Microsoft Office PowerPoint</Application>
  <PresentationFormat>Tùy chỉnh</PresentationFormat>
  <Paragraphs>97</Paragraphs>
  <Slides>15</Slides>
  <Notes>1</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15</vt:i4>
      </vt:variant>
    </vt:vector>
  </HeadingPairs>
  <TitlesOfParts>
    <vt:vector size="20" baseType="lpstr">
      <vt:lpstr>Calibri</vt:lpstr>
      <vt:lpstr>Times New Roman</vt:lpstr>
      <vt:lpstr>Arial</vt:lpstr>
      <vt:lpstr>Muli Regular</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THẦY VÀ CÁC BẠN ĐẾN VỚI BÀI THUYẾT TRÌNH CỦA NHÓM MÌNH</dc:title>
  <dc:creator>Trần Học</dc:creator>
  <cp:lastModifiedBy>Nguyễn Mai Nghiêm</cp:lastModifiedBy>
  <cp:revision>14</cp:revision>
  <dcterms:created xsi:type="dcterms:W3CDTF">2006-08-16T00:00:00Z</dcterms:created>
  <dcterms:modified xsi:type="dcterms:W3CDTF">2022-01-05T16:45:39Z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FFB2B6A43B914ADA8D5CD1EA7BC5F8CC</vt:lpwstr>
  </property>
  <property fmtid="{D5CDD505-2E9C-101B-9397-08002B2CF9AE}" pid="3" name="KSOProductBuildVer">
    <vt:lpwstr>1033-11.2.0.10426</vt:lpwstr>
  </property>
</Properties>
</file>